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352" r:id="rId3"/>
    <p:sldId id="416" r:id="rId4"/>
    <p:sldId id="455" r:id="rId5"/>
    <p:sldId id="417" r:id="rId6"/>
    <p:sldId id="415" r:id="rId7"/>
    <p:sldId id="418" r:id="rId8"/>
    <p:sldId id="420" r:id="rId9"/>
    <p:sldId id="419" r:id="rId10"/>
    <p:sldId id="431" r:id="rId11"/>
    <p:sldId id="432" r:id="rId12"/>
    <p:sldId id="456" r:id="rId13"/>
    <p:sldId id="433" r:id="rId14"/>
    <p:sldId id="457" r:id="rId15"/>
    <p:sldId id="421" r:id="rId16"/>
    <p:sldId id="422" r:id="rId17"/>
    <p:sldId id="423" r:id="rId18"/>
    <p:sldId id="424" r:id="rId19"/>
    <p:sldId id="426" r:id="rId20"/>
    <p:sldId id="425" r:id="rId21"/>
    <p:sldId id="427" r:id="rId22"/>
    <p:sldId id="428" r:id="rId23"/>
    <p:sldId id="434" r:id="rId24"/>
    <p:sldId id="458" r:id="rId25"/>
    <p:sldId id="435" r:id="rId26"/>
    <p:sldId id="459" r:id="rId27"/>
    <p:sldId id="466" r:id="rId28"/>
    <p:sldId id="467" r:id="rId29"/>
    <p:sldId id="468" r:id="rId30"/>
    <p:sldId id="469" r:id="rId31"/>
    <p:sldId id="470" r:id="rId32"/>
    <p:sldId id="460" r:id="rId33"/>
    <p:sldId id="471" r:id="rId34"/>
    <p:sldId id="440" r:id="rId35"/>
    <p:sldId id="441" r:id="rId36"/>
    <p:sldId id="442" r:id="rId37"/>
    <p:sldId id="443" r:id="rId38"/>
    <p:sldId id="447" r:id="rId39"/>
    <p:sldId id="464" r:id="rId40"/>
    <p:sldId id="465" r:id="rId41"/>
    <p:sldId id="448" r:id="rId42"/>
    <p:sldId id="445" r:id="rId43"/>
    <p:sldId id="461" r:id="rId44"/>
    <p:sldId id="463" r:id="rId45"/>
    <p:sldId id="444" r:id="rId46"/>
    <p:sldId id="446" r:id="rId47"/>
    <p:sldId id="473" r:id="rId48"/>
    <p:sldId id="474" r:id="rId49"/>
    <p:sldId id="475" r:id="rId50"/>
    <p:sldId id="476" r:id="rId51"/>
    <p:sldId id="477" r:id="rId52"/>
    <p:sldId id="478" r:id="rId53"/>
    <p:sldId id="479" r:id="rId54"/>
    <p:sldId id="480" r:id="rId55"/>
    <p:sldId id="481" r:id="rId56"/>
    <p:sldId id="482" r:id="rId57"/>
    <p:sldId id="483" r:id="rId58"/>
    <p:sldId id="484" r:id="rId59"/>
    <p:sldId id="485" r:id="rId60"/>
    <p:sldId id="486" r:id="rId61"/>
    <p:sldId id="487" r:id="rId62"/>
    <p:sldId id="488" r:id="rId63"/>
    <p:sldId id="489" r:id="rId64"/>
    <p:sldId id="490" r:id="rId65"/>
    <p:sldId id="270" r:id="rId66"/>
    <p:sldId id="272" r:id="rId67"/>
  </p:sldIdLst>
  <p:sldSz cx="9144000" cy="6858000" type="screen4x3"/>
  <p:notesSz cx="6858000" cy="9144000"/>
  <p:defaultTextStyle>
    <a:defPPr>
      <a:defRPr lang="mk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404"/>
    <a:srgbClr val="333030"/>
    <a:srgbClr val="E32C22"/>
    <a:srgbClr val="332E2E"/>
    <a:srgbClr val="332B2B"/>
    <a:srgbClr val="E61212"/>
    <a:srgbClr val="730B0B"/>
    <a:srgbClr val="B95CCC"/>
    <a:srgbClr val="2E1533"/>
    <a:srgbClr val="331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88" autoAdjust="0"/>
    <p:restoredTop sz="99821" autoAdjust="0"/>
  </p:normalViewPr>
  <p:slideViewPr>
    <p:cSldViewPr showGuides="1">
      <p:cViewPr varScale="1">
        <p:scale>
          <a:sx n="74" d="100"/>
          <a:sy n="74" d="100"/>
        </p:scale>
        <p:origin x="-1464" y="-138"/>
      </p:cViewPr>
      <p:guideLst>
        <p:guide orient="horz" pos="4319"/>
        <p:guide pos="328"/>
        <p:guide pos="5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-3180" y="-84"/>
      </p:cViewPr>
      <p:guideLst>
        <p:guide orient="horz" pos="2880"/>
        <p:guide pos="2160"/>
      </p:guideLst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4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428AE-5650-4B42-BFF8-D1B3B4A7420A}" type="datetimeFigureOut">
              <a:rPr lang="mk-MK" smtClean="0"/>
              <a:pPr/>
              <a:t>10.9.2015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A2410-466B-417B-8D83-F6BFDF81EAD4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735368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EC16C-4E39-4437-9D3D-DA1B32D534CC}" type="datetimeFigureOut">
              <a:rPr lang="mk-MK" smtClean="0"/>
              <a:pPr/>
              <a:t>10.9.2015</a:t>
            </a:fld>
            <a:endParaRPr lang="mk-M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k-M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0303B-A429-4010-B8B5-DDA049A7B3D1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68106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</a:t>
            </a:fld>
            <a:endParaRPr lang="mk-MK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</a:t>
            </a:fld>
            <a:endParaRPr lang="mk-M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</a:t>
            </a:fld>
            <a:endParaRPr lang="mk-M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12</a:t>
            </a:fld>
            <a:endParaRPr lang="mk-M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13</a:t>
            </a:fld>
            <a:endParaRPr lang="mk-M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14</a:t>
            </a:fld>
            <a:endParaRPr lang="mk-M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15</a:t>
            </a:fld>
            <a:endParaRPr lang="mk-M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16</a:t>
            </a:fld>
            <a:endParaRPr lang="mk-M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17</a:t>
            </a:fld>
            <a:endParaRPr lang="mk-M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18</a:t>
            </a:fld>
            <a:endParaRPr lang="mk-M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19</a:t>
            </a:fld>
            <a:endParaRPr lang="mk-M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</a:t>
            </a:fld>
            <a:endParaRPr lang="mk-M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20</a:t>
            </a:fld>
            <a:endParaRPr lang="mk-M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21</a:t>
            </a:fld>
            <a:endParaRPr lang="mk-M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22</a:t>
            </a:fld>
            <a:endParaRPr lang="mk-M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23</a:t>
            </a:fld>
            <a:endParaRPr lang="mk-M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24</a:t>
            </a:fld>
            <a:endParaRPr lang="mk-M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25</a:t>
            </a:fld>
            <a:endParaRPr lang="mk-M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26</a:t>
            </a:fld>
            <a:endParaRPr lang="mk-M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27</a:t>
            </a:fld>
            <a:endParaRPr lang="mk-M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28</a:t>
            </a:fld>
            <a:endParaRPr lang="mk-M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29</a:t>
            </a:fld>
            <a:endParaRPr lang="mk-M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</a:t>
            </a:fld>
            <a:endParaRPr lang="mk-MK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30</a:t>
            </a:fld>
            <a:endParaRPr lang="mk-M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31</a:t>
            </a:fld>
            <a:endParaRPr lang="mk-M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32</a:t>
            </a:fld>
            <a:endParaRPr lang="mk-MK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33</a:t>
            </a:fld>
            <a:endParaRPr lang="mk-M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34</a:t>
            </a:fld>
            <a:endParaRPr lang="mk-MK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35</a:t>
            </a:fld>
            <a:endParaRPr lang="mk-MK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36</a:t>
            </a:fld>
            <a:endParaRPr lang="mk-MK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37</a:t>
            </a:fld>
            <a:endParaRPr lang="mk-MK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38</a:t>
            </a:fld>
            <a:endParaRPr lang="mk-MK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39</a:t>
            </a:fld>
            <a:endParaRPr lang="mk-M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</a:t>
            </a:fld>
            <a:endParaRPr lang="mk-MK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40</a:t>
            </a:fld>
            <a:endParaRPr lang="mk-MK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41</a:t>
            </a:fld>
            <a:endParaRPr lang="mk-MK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42</a:t>
            </a:fld>
            <a:endParaRPr lang="mk-MK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43</a:t>
            </a:fld>
            <a:endParaRPr lang="mk-MK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44</a:t>
            </a:fld>
            <a:endParaRPr lang="mk-MK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45</a:t>
            </a:fld>
            <a:endParaRPr lang="mk-MK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46</a:t>
            </a:fld>
            <a:endParaRPr lang="mk-MK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47</a:t>
            </a:fld>
            <a:endParaRPr lang="mk-MK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48</a:t>
            </a:fld>
            <a:endParaRPr lang="mk-MK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49</a:t>
            </a:fld>
            <a:endParaRPr lang="mk-M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</a:t>
            </a:fld>
            <a:endParaRPr lang="mk-MK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50</a:t>
            </a:fld>
            <a:endParaRPr lang="mk-MK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51</a:t>
            </a:fld>
            <a:endParaRPr lang="mk-MK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52</a:t>
            </a:fld>
            <a:endParaRPr lang="mk-MK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53</a:t>
            </a:fld>
            <a:endParaRPr lang="mk-MK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54</a:t>
            </a:fld>
            <a:endParaRPr lang="mk-MK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55</a:t>
            </a:fld>
            <a:endParaRPr lang="mk-MK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56</a:t>
            </a:fld>
            <a:endParaRPr lang="mk-MK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57</a:t>
            </a:fld>
            <a:endParaRPr lang="mk-MK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58</a:t>
            </a:fld>
            <a:endParaRPr lang="mk-MK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59</a:t>
            </a:fld>
            <a:endParaRPr lang="mk-M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</a:t>
            </a:fld>
            <a:endParaRPr lang="mk-MK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60</a:t>
            </a:fld>
            <a:endParaRPr lang="mk-MK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61</a:t>
            </a:fld>
            <a:endParaRPr lang="mk-MK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62</a:t>
            </a:fld>
            <a:endParaRPr lang="mk-MK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63</a:t>
            </a:fld>
            <a:endParaRPr lang="mk-MK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64</a:t>
            </a:fld>
            <a:endParaRPr lang="mk-MK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65</a:t>
            </a:fld>
            <a:endParaRPr lang="mk-MK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66</a:t>
            </a:fld>
            <a:endParaRPr lang="mk-M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</a:t>
            </a:fld>
            <a:endParaRPr lang="mk-M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</a:t>
            </a:fld>
            <a:endParaRPr lang="mk-M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</a:t>
            </a:fld>
            <a:endParaRPr lang="mk-M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10.9.2015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10.9.2015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10.9.2015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10.9.2015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10.9.2015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10.9.2015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10.9.2015</a:t>
            </a:fld>
            <a:endParaRPr lang="mk-M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10.9.2015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10.9.2015</a:t>
            </a:fld>
            <a:endParaRPr lang="mk-M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10.9.2015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10.9.2015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45B2A-B224-4861-96E7-AC6904DA25A1}" type="datetimeFigureOut">
              <a:rPr lang="mk-MK" smtClean="0"/>
              <a:pPr/>
              <a:t>10.9.2015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9.emf"/><Relationship Id="rId18" Type="http://schemas.openxmlformats.org/officeDocument/2006/relationships/image" Target="../media/image14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.e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8.emf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7.emf"/><Relationship Id="rId1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.png"/><Relationship Id="rId10" Type="http://schemas.openxmlformats.org/officeDocument/2006/relationships/image" Target="../media/image19.emf"/><Relationship Id="rId4" Type="http://schemas.openxmlformats.org/officeDocument/2006/relationships/image" Target="../media/image3.png"/><Relationship Id="rId9" Type="http://schemas.openxmlformats.org/officeDocument/2006/relationships/oleObject" Target="../embeddings/oleObject8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logic.ly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logic.ly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71278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Лекция </a:t>
            </a:r>
            <a:r>
              <a:rPr lang="en-US" sz="2000" b="1" dirty="0">
                <a:solidFill>
                  <a:schemeClr val="bg1"/>
                </a:solidFill>
                <a:latin typeface="Sansation" pitchFamily="2" charset="0"/>
              </a:rPr>
              <a:t>3</a:t>
            </a: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. Информационно-логические основы построения ЭВМ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619240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WELCOME</a:t>
            </a:r>
            <a:r>
              <a:rPr lang="en-US" sz="5400" b="1" dirty="0" smtClean="0">
                <a:latin typeface="Sansation" pitchFamily="2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TO</a:t>
            </a:r>
            <a:r>
              <a:rPr lang="en-US" sz="5400" b="1" dirty="0" smtClean="0">
                <a:latin typeface="Sansation" pitchFamily="2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OUR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234206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PRESENTATION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88" y="6324616"/>
            <a:ext cx="4693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Чесноков Сергей Евгеньевич, </a:t>
            </a:r>
            <a:r>
              <a:rPr lang="en-US" sz="1600" dirty="0" smtClean="0">
                <a:solidFill>
                  <a:schemeClr val="bg1"/>
                </a:solidFill>
              </a:rPr>
              <a:t>shesnokov@gmail.com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Что из предложенного является высказыванием?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86782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600" b="1" dirty="0" smtClean="0">
                <a:solidFill>
                  <a:srgbClr val="C00000"/>
                </a:solidFill>
              </a:rPr>
              <a:t>Задание №1</a:t>
            </a:r>
            <a:endParaRPr lang="en-US" sz="1600" b="1" dirty="0" smtClean="0">
              <a:solidFill>
                <a:srgbClr val="C00000"/>
              </a:solidFill>
            </a:endParaRPr>
          </a:p>
          <a:p>
            <a:pPr lvl="0"/>
            <a:endParaRPr lang="en-US" sz="1600" b="1" dirty="0"/>
          </a:p>
          <a:p>
            <a:pPr lvl="0"/>
            <a:r>
              <a:rPr lang="ru-RU" sz="1600" b="1" dirty="0" smtClean="0"/>
              <a:t>1. Который час?</a:t>
            </a:r>
          </a:p>
          <a:p>
            <a:pPr lvl="0"/>
            <a:r>
              <a:rPr lang="ru-RU" sz="1600" b="1" dirty="0" smtClean="0"/>
              <a:t>2. Целое число 1 есть наименьшее положительное число.</a:t>
            </a:r>
          </a:p>
          <a:p>
            <a:pPr lvl="0"/>
            <a:r>
              <a:rPr lang="ru-RU" sz="1600" b="1" dirty="0" smtClean="0"/>
              <a:t>3. Если х=3, то х^2=6.</a:t>
            </a:r>
          </a:p>
          <a:p>
            <a:pPr lvl="0"/>
            <a:r>
              <a:rPr lang="ru-RU" sz="1600" b="1" dirty="0" smtClean="0"/>
              <a:t>4. Берегись автомобиля!</a:t>
            </a:r>
          </a:p>
          <a:p>
            <a:pPr lvl="0"/>
            <a:r>
              <a:rPr lang="ru-RU" sz="1600" b="1" dirty="0" smtClean="0"/>
              <a:t>5. Южная Дакота – северный штат.</a:t>
            </a:r>
          </a:p>
          <a:p>
            <a:pPr lvl="0"/>
            <a:r>
              <a:rPr lang="ru-RU" sz="1600" b="1" dirty="0" smtClean="0"/>
              <a:t>6. Все четные числа делятся на 2?</a:t>
            </a:r>
          </a:p>
          <a:p>
            <a:pPr lvl="0"/>
            <a:r>
              <a:rPr lang="ru-RU" sz="1600" b="1" dirty="0" smtClean="0"/>
              <a:t>7. Загрузите пакеты в машину.</a:t>
            </a:r>
          </a:p>
          <a:p>
            <a:pPr lvl="0"/>
            <a:r>
              <a:rPr lang="ru-RU" sz="1600" b="1" dirty="0" smtClean="0"/>
              <a:t>8. Юпитер – ближайшая к солнцу планета.</a:t>
            </a:r>
          </a:p>
          <a:p>
            <a:pPr lvl="0"/>
            <a:r>
              <a:rPr lang="ru-RU" sz="1600" b="1" dirty="0" smtClean="0"/>
              <a:t>9. Это утверждение не может быть истинным.</a:t>
            </a:r>
          </a:p>
          <a:p>
            <a:pPr lvl="0"/>
            <a:r>
              <a:rPr lang="ru-RU" sz="1600" b="1" dirty="0" smtClean="0"/>
              <a:t>10. Не следует хранить компакт-диски в микроволновой печи.</a:t>
            </a:r>
          </a:p>
          <a:p>
            <a:pPr lvl="0"/>
            <a:endParaRPr lang="ru-RU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Высказывания в символической форме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9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86782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Пример 1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Пусть P, Q и R обозначают следующие высказывания:</a:t>
            </a:r>
          </a:p>
          <a:p>
            <a:pPr lvl="1"/>
            <a:r>
              <a:rPr lang="ru-RU" sz="1600" b="1" dirty="0" smtClean="0"/>
              <a:t>P: Путешествие на Марс является дорогостоящим.</a:t>
            </a:r>
          </a:p>
          <a:p>
            <a:pPr lvl="1"/>
            <a:r>
              <a:rPr lang="ru-RU" sz="1600" b="1" dirty="0" smtClean="0"/>
              <a:t>Q: Я совершу путешествие на Марс.</a:t>
            </a:r>
          </a:p>
          <a:p>
            <a:pPr lvl="1"/>
            <a:r>
              <a:rPr lang="ru-RU" sz="1600" b="1" dirty="0" smtClean="0"/>
              <a:t>R: У меня есть деньги.</a:t>
            </a:r>
          </a:p>
          <a:p>
            <a:pPr algn="just"/>
            <a:r>
              <a:rPr lang="ru-RU" sz="1600" b="1" dirty="0" smtClean="0"/>
              <a:t>Высказывание «У меня нет денег и я не совершу путешествие на Марс», записанное в символической форме будет иметь вид </a:t>
            </a:r>
          </a:p>
          <a:p>
            <a:pPr algn="just"/>
            <a:endParaRPr lang="en-US" sz="1600" b="1" dirty="0" smtClean="0">
              <a:solidFill>
                <a:srgbClr val="C00000"/>
              </a:solidFill>
            </a:endParaRPr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Ответ</a:t>
            </a:r>
            <a:endParaRPr lang="en-US" sz="1600" b="1" dirty="0" smtClean="0">
              <a:solidFill>
                <a:srgbClr val="C00000"/>
              </a:solidFill>
            </a:endParaRPr>
          </a:p>
          <a:p>
            <a:pPr algn="just"/>
            <a:endParaRPr lang="ru-RU" sz="16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8088" y="3789048"/>
                <a:ext cx="1337347" cy="369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&amp;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88" y="3789048"/>
                <a:ext cx="1337347" cy="369909"/>
              </a:xfrm>
              <a:prstGeom prst="rect">
                <a:avLst/>
              </a:prstGeom>
              <a:blipFill rotWithShape="1"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Высказывания в символической форме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9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867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Задание №2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Пусть </a:t>
            </a:r>
            <a:r>
              <a:rPr lang="ru-RU" sz="1600" b="1" dirty="0"/>
              <a:t>P, Q и R обозначают следующие высказывания:</a:t>
            </a:r>
          </a:p>
          <a:p>
            <a:pPr lvl="1"/>
            <a:r>
              <a:rPr lang="ru-RU" sz="1600" b="1" dirty="0"/>
              <a:t>P: Мой компьютер ‑ быстродействующий</a:t>
            </a:r>
          </a:p>
          <a:p>
            <a:pPr lvl="1"/>
            <a:r>
              <a:rPr lang="ru-RU" sz="1600" b="1" dirty="0"/>
              <a:t>Q: Я окончу проект вовремя</a:t>
            </a:r>
          </a:p>
          <a:p>
            <a:pPr lvl="1"/>
            <a:r>
              <a:rPr lang="ru-RU" sz="1600" b="1" dirty="0"/>
              <a:t>R: Я сдам экзамен</a:t>
            </a:r>
          </a:p>
          <a:p>
            <a:pPr algn="just"/>
            <a:r>
              <a:rPr lang="ru-RU" sz="1600" b="1" dirty="0"/>
              <a:t>Высказывание «У меня не быстродействующий компьютер или я закончу проект вовремя», записанное в символической форме будет иметь вид</a:t>
            </a:r>
            <a:r>
              <a:rPr lang="en-US" sz="1600" b="1" dirty="0"/>
              <a:t> </a:t>
            </a:r>
            <a:r>
              <a:rPr lang="ru-RU" sz="1600" b="1" dirty="0">
                <a:solidFill>
                  <a:srgbClr val="C00000"/>
                </a:solidFill>
              </a:rPr>
              <a:t>?</a:t>
            </a:r>
            <a:r>
              <a:rPr lang="en-US" sz="1600" b="1" dirty="0">
                <a:solidFill>
                  <a:srgbClr val="C00000"/>
                </a:solidFill>
              </a:rPr>
              <a:t>??</a:t>
            </a:r>
            <a:endParaRPr lang="ru-RU" sz="1600" b="1" dirty="0"/>
          </a:p>
          <a:p>
            <a:pPr algn="just"/>
            <a:endParaRPr lang="ru-RU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89264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Высказывания в символической форме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10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8678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Пример 2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Пусть P, Q и R обозначают следующие высказывания:</a:t>
            </a:r>
          </a:p>
          <a:p>
            <a:pPr lvl="1"/>
            <a:r>
              <a:rPr lang="ru-RU" sz="1600" b="1" dirty="0" smtClean="0"/>
              <a:t>P: Он купит компьютер.</a:t>
            </a:r>
          </a:p>
          <a:p>
            <a:pPr lvl="1"/>
            <a:r>
              <a:rPr lang="ru-RU" sz="1600" b="1" dirty="0" smtClean="0"/>
              <a:t>Q: Он будет праздновать всю ночь.</a:t>
            </a:r>
          </a:p>
          <a:p>
            <a:pPr lvl="1"/>
            <a:r>
              <a:rPr lang="ru-RU" sz="1600" b="1" dirty="0" smtClean="0"/>
              <a:t>R: Он выиграет лотерею.</a:t>
            </a:r>
          </a:p>
          <a:p>
            <a:pPr algn="just"/>
            <a:r>
              <a:rPr lang="ru-RU" sz="1600" b="1" dirty="0" smtClean="0"/>
              <a:t>Высказывание «Если он выиграет в лотерею, он купит компьютер и будет праздновать всю ночь», записанное в символической форме будет иметь вид  </a:t>
            </a:r>
            <a:endParaRPr lang="ru-RU" sz="1600" b="1" dirty="0">
              <a:solidFill>
                <a:srgbClr val="C00000"/>
              </a:solidFill>
            </a:endParaRPr>
          </a:p>
          <a:p>
            <a:pPr algn="just"/>
            <a:endParaRPr lang="ru-RU" sz="1600" b="1" dirty="0" smtClean="0">
              <a:solidFill>
                <a:srgbClr val="C00000"/>
              </a:solidFill>
            </a:endParaRPr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Ответ</a:t>
            </a:r>
          </a:p>
          <a:p>
            <a:pPr algn="just"/>
            <a:endParaRPr lang="ru-RU" sz="1600" b="1" dirty="0" smtClean="0">
              <a:solidFill>
                <a:srgbClr val="C00000"/>
              </a:solidFill>
            </a:endParaRPr>
          </a:p>
          <a:p>
            <a:pPr algn="just"/>
            <a:endParaRPr lang="ru-RU" sz="1600" b="1" dirty="0" smtClean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1424" y="3789048"/>
                <a:ext cx="1337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/>
                        </a:rPr>
                        <m:t>R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smtClean="0">
                          <a:latin typeface="Cambria Math"/>
                        </a:rPr>
                        <m:t>&amp;</m:t>
                      </m:r>
                      <m:r>
                        <a:rPr lang="en-US" b="0" i="1" smtClean="0">
                          <a:latin typeface="Cambria Math"/>
                        </a:rPr>
                        <m:t>𝑄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24" y="3789048"/>
                <a:ext cx="1337347" cy="369332"/>
              </a:xfrm>
              <a:prstGeom prst="rect">
                <a:avLst/>
              </a:prstGeom>
              <a:blipFill rotWithShape="1">
                <a:blip r:embed="rId5"/>
                <a:stretch>
                  <a:fillRect r="-455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Высказывания в символической форме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10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867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Задание №3</a:t>
            </a:r>
          </a:p>
          <a:p>
            <a:endParaRPr lang="ru-RU" sz="1600" b="1" dirty="0" smtClean="0"/>
          </a:p>
          <a:p>
            <a:r>
              <a:rPr lang="ru-RU" sz="1600" b="1" dirty="0"/>
              <a:t>Пусть P, Q и R обозначают следующие высказывания:</a:t>
            </a:r>
          </a:p>
          <a:p>
            <a:pPr lvl="1"/>
            <a:r>
              <a:rPr lang="ru-RU" sz="1600" b="1" dirty="0"/>
              <a:t>P: Он купит компьютер.</a:t>
            </a:r>
          </a:p>
          <a:p>
            <a:pPr lvl="1"/>
            <a:r>
              <a:rPr lang="ru-RU" sz="1600" b="1" dirty="0"/>
              <a:t>Q: Он будет праздновать всю ночь.</a:t>
            </a:r>
          </a:p>
          <a:p>
            <a:pPr lvl="1"/>
            <a:r>
              <a:rPr lang="ru-RU" sz="1600" b="1" dirty="0"/>
              <a:t>R: Он выиграет лотерею.</a:t>
            </a:r>
          </a:p>
          <a:p>
            <a:r>
              <a:rPr lang="ru-RU" sz="1600" b="1" dirty="0"/>
              <a:t>Высказывание «Если он не купит компьютер, то и праздновать всю ночь не будет», записанное в символической форме будет иметь вид </a:t>
            </a:r>
            <a:r>
              <a:rPr lang="ru-RU" sz="1600" b="1" dirty="0">
                <a:solidFill>
                  <a:srgbClr val="C00000"/>
                </a:solidFill>
              </a:rPr>
              <a:t>?</a:t>
            </a:r>
            <a:r>
              <a:rPr lang="en-US" sz="1600" b="1" dirty="0">
                <a:solidFill>
                  <a:srgbClr val="C00000"/>
                </a:solidFill>
              </a:rPr>
              <a:t>??</a:t>
            </a:r>
            <a:r>
              <a:rPr lang="ru-RU" sz="1600" b="1" dirty="0"/>
              <a:t> </a:t>
            </a:r>
          </a:p>
          <a:p>
            <a:pPr algn="just"/>
            <a:endParaRPr lang="ru-RU" sz="16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7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Аксиомы алгебры логики.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11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228575" y="1503509"/>
            <a:ext cx="868684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ru-RU" sz="1600" b="1" dirty="0" smtClean="0"/>
              <a:t>Под </a:t>
            </a:r>
            <a:r>
              <a:rPr lang="ru-RU" sz="1600" b="1" dirty="0" smtClean="0">
                <a:solidFill>
                  <a:srgbClr val="C00000"/>
                </a:solidFill>
              </a:rPr>
              <a:t>логической аксиомой </a:t>
            </a:r>
            <a:r>
              <a:rPr lang="ru-RU" sz="1600" b="1" dirty="0" smtClean="0"/>
              <a:t>понимается формула логико-математического языка, принимаемая в качестве аксиомы при построении формальной теории, истинная в любой структуре для данного языка в силу смысла логических символов.  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228576" y="2524120"/>
            <a:ext cx="859636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1. Переменная может принимать лишь одно из двух возможных значений:</a:t>
            </a:r>
          </a:p>
          <a:p>
            <a:r>
              <a:rPr lang="ru-RU" sz="1600" b="1" dirty="0" smtClean="0"/>
              <a:t>    </a:t>
            </a:r>
            <a:r>
              <a:rPr lang="ru-RU" sz="1600" b="1" dirty="0" err="1" smtClean="0">
                <a:solidFill>
                  <a:srgbClr val="C00000"/>
                </a:solidFill>
              </a:rPr>
              <a:t>x</a:t>
            </a:r>
            <a:r>
              <a:rPr lang="ru-RU" sz="1600" b="1" dirty="0" smtClean="0">
                <a:solidFill>
                  <a:srgbClr val="C00000"/>
                </a:solidFill>
              </a:rPr>
              <a:t> = 0, если </a:t>
            </a:r>
            <a:r>
              <a:rPr lang="ru-RU" sz="1600" b="1" dirty="0" err="1" smtClean="0">
                <a:solidFill>
                  <a:srgbClr val="C00000"/>
                </a:solidFill>
              </a:rPr>
              <a:t>x</a:t>
            </a:r>
            <a:r>
              <a:rPr lang="ru-RU" sz="1600" b="1" dirty="0" smtClean="0">
                <a:solidFill>
                  <a:srgbClr val="C00000"/>
                </a:solidFill>
              </a:rPr>
              <a:t> &lt;&gt; 1; </a:t>
            </a:r>
            <a:r>
              <a:rPr lang="ru-RU" sz="1600" b="1" dirty="0" smtClean="0"/>
              <a:t>	</a:t>
            </a:r>
          </a:p>
          <a:p>
            <a:r>
              <a:rPr lang="ru-RU" sz="1600" b="1" dirty="0" smtClean="0"/>
              <a:t>    </a:t>
            </a:r>
            <a:r>
              <a:rPr lang="ru-RU" sz="1600" b="1" dirty="0" err="1" smtClean="0">
                <a:solidFill>
                  <a:srgbClr val="C00000"/>
                </a:solidFill>
              </a:rPr>
              <a:t>x</a:t>
            </a:r>
            <a:r>
              <a:rPr lang="ru-RU" sz="1600" b="1" dirty="0" smtClean="0">
                <a:solidFill>
                  <a:srgbClr val="C00000"/>
                </a:solidFill>
              </a:rPr>
              <a:t> = 1, если </a:t>
            </a:r>
            <a:r>
              <a:rPr lang="ru-RU" sz="1600" b="1" dirty="0" err="1" smtClean="0">
                <a:solidFill>
                  <a:srgbClr val="C00000"/>
                </a:solidFill>
              </a:rPr>
              <a:t>x</a:t>
            </a:r>
            <a:r>
              <a:rPr lang="ru-RU" sz="1600" b="1" dirty="0" smtClean="0">
                <a:solidFill>
                  <a:srgbClr val="C00000"/>
                </a:solidFill>
              </a:rPr>
              <a:t> &lt;&gt; 0. </a:t>
            </a:r>
            <a:r>
              <a:rPr lang="ru-RU" sz="1600" b="1" dirty="0" smtClean="0"/>
              <a:t>	(1.1.)</a:t>
            </a:r>
          </a:p>
          <a:p>
            <a:endParaRPr lang="ru-RU" sz="1600" b="1" dirty="0" smtClean="0"/>
          </a:p>
          <a:p>
            <a:pPr algn="just"/>
            <a:r>
              <a:rPr lang="ru-RU" sz="1600" b="1" dirty="0" smtClean="0"/>
              <a:t>2. Вводится преобразование, называемое </a:t>
            </a:r>
            <a:r>
              <a:rPr lang="ru-RU" sz="1600" b="1" dirty="0" smtClean="0">
                <a:solidFill>
                  <a:srgbClr val="C00000"/>
                </a:solidFill>
              </a:rPr>
              <a:t>инверсией</a:t>
            </a:r>
            <a:r>
              <a:rPr lang="ru-RU" sz="1600" b="1" dirty="0" smtClean="0"/>
              <a:t>, такое, что</a:t>
            </a:r>
          </a:p>
          <a:p>
            <a:r>
              <a:rPr lang="ru-RU" sz="1600" b="1" dirty="0" smtClean="0"/>
              <a:t>    </a:t>
            </a:r>
            <a:r>
              <a:rPr lang="ru-RU" sz="1600" b="1" dirty="0" smtClean="0">
                <a:solidFill>
                  <a:srgbClr val="C00000"/>
                </a:solidFill>
              </a:rPr>
              <a:t>¬0 = 1; </a:t>
            </a:r>
            <a:r>
              <a:rPr lang="ru-RU" sz="1600" b="1" dirty="0" smtClean="0"/>
              <a:t>	</a:t>
            </a:r>
          </a:p>
          <a:p>
            <a:r>
              <a:rPr lang="ru-RU" sz="1600" b="1" dirty="0" smtClean="0"/>
              <a:t>    </a:t>
            </a:r>
            <a:r>
              <a:rPr lang="ru-RU" sz="1600" b="1" dirty="0" smtClean="0">
                <a:solidFill>
                  <a:srgbClr val="C00000"/>
                </a:solidFill>
              </a:rPr>
              <a:t>¬1 = 0. </a:t>
            </a:r>
            <a:r>
              <a:rPr lang="ru-RU" sz="1600" b="1" dirty="0" smtClean="0"/>
              <a:t>		(1.2.)</a:t>
            </a:r>
          </a:p>
          <a:p>
            <a:endParaRPr lang="ru-RU" sz="1600" b="1" dirty="0" smtClean="0"/>
          </a:p>
          <a:p>
            <a:pPr algn="just"/>
            <a:r>
              <a:rPr lang="ru-RU" sz="1600" b="1" dirty="0" smtClean="0"/>
              <a:t>3. Вводится преобразование (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), называемое </a:t>
            </a:r>
            <a:r>
              <a:rPr lang="ru-RU" sz="1600" b="1" dirty="0" smtClean="0">
                <a:solidFill>
                  <a:srgbClr val="C00000"/>
                </a:solidFill>
              </a:rPr>
              <a:t>дизъюнкцией</a:t>
            </a:r>
            <a:r>
              <a:rPr lang="ru-RU" sz="1600" b="1" dirty="0" smtClean="0"/>
              <a:t>, для которого справедливы соотношения:</a:t>
            </a:r>
          </a:p>
          <a:p>
            <a:r>
              <a:rPr lang="ru-RU" sz="1600" b="1" dirty="0" smtClean="0"/>
              <a:t>    </a:t>
            </a:r>
            <a:r>
              <a:rPr lang="ru-RU" sz="1600" b="1" dirty="0" smtClean="0">
                <a:solidFill>
                  <a:srgbClr val="C00000"/>
                </a:solidFill>
              </a:rPr>
              <a:t>0 </a:t>
            </a:r>
            <a:r>
              <a:rPr lang="ru-RU" sz="1600" b="1" dirty="0" err="1" smtClean="0">
                <a:solidFill>
                  <a:srgbClr val="C00000"/>
                </a:solidFill>
              </a:rPr>
              <a:t>v</a:t>
            </a:r>
            <a:r>
              <a:rPr lang="ru-RU" sz="1600" b="1" dirty="0" smtClean="0">
                <a:solidFill>
                  <a:srgbClr val="C00000"/>
                </a:solidFill>
              </a:rPr>
              <a:t> 0 = 0; 	</a:t>
            </a:r>
          </a:p>
          <a:p>
            <a:r>
              <a:rPr lang="ru-RU" sz="1600" b="1" dirty="0" smtClean="0">
                <a:solidFill>
                  <a:srgbClr val="C00000"/>
                </a:solidFill>
              </a:rPr>
              <a:t>    1 </a:t>
            </a:r>
            <a:r>
              <a:rPr lang="ru-RU" sz="1600" b="1" dirty="0" err="1" smtClean="0">
                <a:solidFill>
                  <a:srgbClr val="C00000"/>
                </a:solidFill>
              </a:rPr>
              <a:t>v</a:t>
            </a:r>
            <a:r>
              <a:rPr lang="ru-RU" sz="1600" b="1" dirty="0" smtClean="0">
                <a:solidFill>
                  <a:srgbClr val="C00000"/>
                </a:solidFill>
              </a:rPr>
              <a:t> 1 = 1; 	</a:t>
            </a:r>
          </a:p>
          <a:p>
            <a:r>
              <a:rPr lang="ru-RU" sz="1600" b="1" dirty="0" smtClean="0">
                <a:solidFill>
                  <a:srgbClr val="C00000"/>
                </a:solidFill>
              </a:rPr>
              <a:t>    1 </a:t>
            </a:r>
            <a:r>
              <a:rPr lang="ru-RU" sz="1600" b="1" dirty="0" err="1" smtClean="0">
                <a:solidFill>
                  <a:srgbClr val="C00000"/>
                </a:solidFill>
              </a:rPr>
              <a:t>v</a:t>
            </a:r>
            <a:r>
              <a:rPr lang="ru-RU" sz="1600" b="1" dirty="0" smtClean="0">
                <a:solidFill>
                  <a:srgbClr val="C00000"/>
                </a:solidFill>
              </a:rPr>
              <a:t> 0 = 0 </a:t>
            </a:r>
            <a:r>
              <a:rPr lang="ru-RU" sz="1600" b="1" dirty="0" err="1" smtClean="0">
                <a:solidFill>
                  <a:srgbClr val="C00000"/>
                </a:solidFill>
              </a:rPr>
              <a:t>v</a:t>
            </a:r>
            <a:r>
              <a:rPr lang="ru-RU" sz="1600" b="1" dirty="0" smtClean="0">
                <a:solidFill>
                  <a:srgbClr val="C00000"/>
                </a:solidFill>
              </a:rPr>
              <a:t> 1 = 1. </a:t>
            </a:r>
            <a:r>
              <a:rPr lang="ru-RU" sz="1600" b="1" dirty="0" smtClean="0"/>
              <a:t>	(1.3.)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Аксиомы алгебры логики.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12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228575" y="1626620"/>
            <a:ext cx="8686849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1600" b="1" dirty="0" smtClean="0"/>
              <a:t>4. Вводится преобразование (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&amp;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), называемое </a:t>
            </a:r>
            <a:r>
              <a:rPr lang="ru-RU" sz="1600" b="1" dirty="0" smtClean="0">
                <a:solidFill>
                  <a:srgbClr val="C00000"/>
                </a:solidFill>
              </a:rPr>
              <a:t>конъюнкцией</a:t>
            </a:r>
            <a:r>
              <a:rPr lang="ru-RU" sz="1600" b="1" dirty="0" smtClean="0"/>
              <a:t>, которое определяется соотношениями:</a:t>
            </a:r>
          </a:p>
          <a:p>
            <a:r>
              <a:rPr lang="ru-RU" sz="1600" b="1" dirty="0" smtClean="0"/>
              <a:t>    </a:t>
            </a:r>
            <a:r>
              <a:rPr lang="ru-RU" sz="1600" b="1" dirty="0" smtClean="0">
                <a:solidFill>
                  <a:srgbClr val="C00000"/>
                </a:solidFill>
              </a:rPr>
              <a:t>0 &amp; 0 = 0; 	</a:t>
            </a:r>
          </a:p>
          <a:p>
            <a:r>
              <a:rPr lang="ru-RU" sz="1600" b="1" dirty="0" smtClean="0">
                <a:solidFill>
                  <a:srgbClr val="C00000"/>
                </a:solidFill>
              </a:rPr>
              <a:t>    1 &amp; 1 = 1; 	</a:t>
            </a:r>
          </a:p>
          <a:p>
            <a:r>
              <a:rPr lang="ru-RU" sz="1600" b="1" dirty="0" smtClean="0">
                <a:solidFill>
                  <a:srgbClr val="C00000"/>
                </a:solidFill>
              </a:rPr>
              <a:t>    1 &amp; 0 = 0 &amp; 1 = 0.</a:t>
            </a:r>
            <a:r>
              <a:rPr lang="ru-RU" sz="1600" b="1" dirty="0" smtClean="0"/>
              <a:t> 	   </a:t>
            </a:r>
            <a:r>
              <a:rPr lang="en-US" sz="1600" b="1" dirty="0" smtClean="0"/>
              <a:t>         </a:t>
            </a:r>
            <a:r>
              <a:rPr lang="ru-RU" sz="1600" b="1" dirty="0" smtClean="0"/>
              <a:t> (1.4.)</a:t>
            </a:r>
          </a:p>
          <a:p>
            <a:endParaRPr lang="ru-RU" sz="1600" b="1" dirty="0" smtClean="0"/>
          </a:p>
          <a:p>
            <a:pPr algn="just"/>
            <a:r>
              <a:rPr lang="ru-RU" sz="1600" b="1" dirty="0" smtClean="0"/>
              <a:t>5. Во избежание многократных скобочных записей вводится </a:t>
            </a:r>
            <a:r>
              <a:rPr lang="ru-RU" sz="1600" b="1" dirty="0" smtClean="0">
                <a:solidFill>
                  <a:srgbClr val="C00000"/>
                </a:solidFill>
              </a:rPr>
              <a:t>приоритетность выполнения операций</a:t>
            </a:r>
            <a:r>
              <a:rPr lang="ru-RU" sz="1600" b="1" dirty="0" smtClean="0"/>
              <a:t>:</a:t>
            </a:r>
          </a:p>
          <a:p>
            <a:r>
              <a:rPr lang="ru-RU" sz="1600" b="1" dirty="0" smtClean="0"/>
              <a:t>    а) инверсия 	( ¬ ); 	</a:t>
            </a:r>
          </a:p>
          <a:p>
            <a:r>
              <a:rPr lang="ru-RU" sz="1600" b="1" dirty="0" smtClean="0"/>
              <a:t>    б) конъюнкция      ( &amp; ); 	</a:t>
            </a:r>
          </a:p>
          <a:p>
            <a:r>
              <a:rPr lang="ru-RU" sz="1600" b="1" dirty="0" smtClean="0"/>
              <a:t>    в) дизъюнкция      (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); 	</a:t>
            </a:r>
          </a:p>
          <a:p>
            <a:r>
              <a:rPr lang="ru-RU" sz="1600" b="1" dirty="0" smtClean="0"/>
              <a:t>    г) равенство 	( = ).      (1.5.).  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Законы алгебры логики.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</a:rPr>
              <a:t>3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228575" y="1318843"/>
            <a:ext cx="86868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1600" b="1" dirty="0" smtClean="0"/>
              <a:t>На основе рассмотренных выше аксиом, выводятся теоремы, содержащие основные законы алгебры логики: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981192"/>
            <a:ext cx="8686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1. </a:t>
            </a:r>
            <a:r>
              <a:rPr lang="ru-RU" sz="1600" b="1" dirty="0" smtClean="0">
                <a:solidFill>
                  <a:srgbClr val="C00000"/>
                </a:solidFill>
              </a:rPr>
              <a:t>Закон нулевого множества</a:t>
            </a:r>
          </a:p>
          <a:p>
            <a:r>
              <a:rPr lang="ru-RU" sz="1600" b="1" dirty="0" smtClean="0"/>
              <a:t>    0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=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; 	                               (1.5a)</a:t>
            </a:r>
          </a:p>
          <a:p>
            <a:r>
              <a:rPr lang="ru-RU" sz="1600" b="1" dirty="0" smtClean="0"/>
              <a:t>    0 &amp;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= 0; 	                               (1.5b)</a:t>
            </a:r>
          </a:p>
          <a:p>
            <a:r>
              <a:rPr lang="ru-RU" sz="1600" b="1" dirty="0" smtClean="0"/>
              <a:t>    0 &amp; x</a:t>
            </a:r>
            <a:r>
              <a:rPr lang="ru-RU" sz="1600" b="1" baseline="-25000" dirty="0" smtClean="0"/>
              <a:t>1</a:t>
            </a:r>
            <a:r>
              <a:rPr lang="ru-RU" sz="1600" b="1" dirty="0" smtClean="0"/>
              <a:t> &amp; x</a:t>
            </a:r>
            <a:r>
              <a:rPr lang="ru-RU" sz="1600" b="1" baseline="-25000" dirty="0" smtClean="0"/>
              <a:t>2</a:t>
            </a:r>
            <a:r>
              <a:rPr lang="ru-RU" sz="1600" b="1" dirty="0" smtClean="0"/>
              <a:t> &amp; ... &amp; </a:t>
            </a:r>
            <a:r>
              <a:rPr lang="ru-RU" sz="1600" b="1" dirty="0" err="1" smtClean="0"/>
              <a:t>x</a:t>
            </a:r>
            <a:r>
              <a:rPr lang="ru-RU" sz="1600" b="1" baseline="-25000" dirty="0" err="1" smtClean="0"/>
              <a:t>n</a:t>
            </a:r>
            <a:r>
              <a:rPr lang="ru-RU" sz="1600" b="1" dirty="0" smtClean="0"/>
              <a:t> &amp;... = 0. 	(1.5c)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2. </a:t>
            </a:r>
            <a:r>
              <a:rPr lang="ru-RU" sz="1600" b="1" dirty="0" smtClean="0">
                <a:solidFill>
                  <a:srgbClr val="C00000"/>
                </a:solidFill>
              </a:rPr>
              <a:t>Закон универсального множества</a:t>
            </a:r>
            <a:r>
              <a:rPr lang="ru-RU" sz="1600" b="1" dirty="0" smtClean="0"/>
              <a:t>:</a:t>
            </a:r>
          </a:p>
          <a:p>
            <a:r>
              <a:rPr lang="ru-RU" sz="1600" b="1" dirty="0" smtClean="0"/>
              <a:t>    1 &amp;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=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; 	                               (1.6a)</a:t>
            </a:r>
          </a:p>
          <a:p>
            <a:r>
              <a:rPr lang="ru-RU" sz="1600" b="1" dirty="0" smtClean="0"/>
              <a:t>    1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= 1; 	                               (1.6b)</a:t>
            </a:r>
          </a:p>
          <a:p>
            <a:r>
              <a:rPr lang="ru-RU" sz="1600" b="1" dirty="0" smtClean="0"/>
              <a:t>    1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x</a:t>
            </a:r>
            <a:r>
              <a:rPr lang="ru-RU" sz="1600" b="1" baseline="-25000" dirty="0" smtClean="0"/>
              <a:t>1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x</a:t>
            </a:r>
            <a:r>
              <a:rPr lang="ru-RU" sz="1600" b="1" baseline="-25000" dirty="0" smtClean="0"/>
              <a:t>2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...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x</a:t>
            </a:r>
            <a:r>
              <a:rPr lang="ru-RU" sz="1600" b="1" baseline="-25000" dirty="0" err="1" smtClean="0"/>
              <a:t>n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... = 1.              </a:t>
            </a:r>
            <a:r>
              <a:rPr lang="en-US" sz="1600" b="1" dirty="0" smtClean="0"/>
              <a:t>       </a:t>
            </a:r>
            <a:r>
              <a:rPr lang="ru-RU" sz="1600" b="1" dirty="0" smtClean="0"/>
              <a:t>(1.6c)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3. </a:t>
            </a:r>
            <a:r>
              <a:rPr lang="ru-RU" sz="1600" b="1" dirty="0" smtClean="0">
                <a:solidFill>
                  <a:srgbClr val="C00000"/>
                </a:solidFill>
              </a:rPr>
              <a:t>Закон повторения</a:t>
            </a:r>
            <a:r>
              <a:rPr lang="ru-RU" sz="1600" b="1" dirty="0" smtClean="0"/>
              <a:t>:</a:t>
            </a:r>
          </a:p>
          <a:p>
            <a:r>
              <a:rPr lang="ru-RU" sz="1600" b="1" dirty="0" smtClean="0"/>
              <a:t>   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&amp;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=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; 	                                (1.7a)</a:t>
            </a:r>
          </a:p>
          <a:p>
            <a:r>
              <a:rPr lang="ru-RU" sz="1600" b="1" dirty="0" smtClean="0"/>
              <a:t>   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=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. 	                                (1.7b)</a:t>
            </a:r>
          </a:p>
          <a:p>
            <a:endParaRPr lang="ru-RU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Законы алгебры логики.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</a:rPr>
              <a:t>4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8684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4. </a:t>
            </a:r>
            <a:r>
              <a:rPr lang="ru-RU" sz="1600" b="1" dirty="0" smtClean="0">
                <a:solidFill>
                  <a:srgbClr val="C00000"/>
                </a:solidFill>
              </a:rPr>
              <a:t>Закон двойной инверсии</a:t>
            </a:r>
            <a:r>
              <a:rPr lang="ru-RU" sz="1600" b="1" dirty="0" smtClean="0"/>
              <a:t>:</a:t>
            </a:r>
          </a:p>
          <a:p>
            <a:r>
              <a:rPr lang="ru-RU" sz="1600" b="1" dirty="0" smtClean="0"/>
              <a:t>   ¬¬</a:t>
            </a:r>
            <a:r>
              <a:rPr lang="en-US" sz="1600" b="1" dirty="0" smtClean="0"/>
              <a:t>x</a:t>
            </a:r>
            <a:r>
              <a:rPr lang="ru-RU" sz="1600" b="1" dirty="0" smtClean="0"/>
              <a:t> =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. 	</a:t>
            </a:r>
            <a:r>
              <a:rPr lang="en-US" sz="1600" b="1" dirty="0" smtClean="0"/>
              <a:t>                                                             </a:t>
            </a:r>
            <a:r>
              <a:rPr lang="ru-RU" sz="1600" b="1" dirty="0" smtClean="0"/>
              <a:t>(1.8)</a:t>
            </a:r>
          </a:p>
          <a:p>
            <a:endParaRPr lang="ru-RU" sz="1600" b="1" dirty="0" smtClean="0"/>
          </a:p>
          <a:p>
            <a:r>
              <a:rPr lang="en-US" sz="1600" b="1" dirty="0" smtClean="0"/>
              <a:t>5. </a:t>
            </a:r>
            <a:r>
              <a:rPr lang="ru-RU" sz="1600" b="1" dirty="0" smtClean="0">
                <a:solidFill>
                  <a:srgbClr val="C00000"/>
                </a:solidFill>
              </a:rPr>
              <a:t>Законы </a:t>
            </a:r>
            <a:r>
              <a:rPr lang="ru-RU" sz="1600" b="1" dirty="0" err="1" smtClean="0">
                <a:solidFill>
                  <a:srgbClr val="C00000"/>
                </a:solidFill>
              </a:rPr>
              <a:t>дополнительности</a:t>
            </a:r>
            <a:r>
              <a:rPr lang="ru-RU" sz="1600" b="1" dirty="0" smtClean="0"/>
              <a:t>:</a:t>
            </a:r>
          </a:p>
          <a:p>
            <a:r>
              <a:rPr lang="en-US" sz="1600" b="1" dirty="0" smtClean="0"/>
              <a:t>      </a:t>
            </a:r>
            <a:r>
              <a:rPr lang="ru-RU" sz="1600" b="1" dirty="0" smtClean="0"/>
              <a:t>а) исключенного третьего</a:t>
            </a:r>
          </a:p>
          <a:p>
            <a:r>
              <a:rPr lang="ru-RU" sz="1600" b="1" dirty="0" smtClean="0"/>
              <a:t>   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¬x</a:t>
            </a:r>
            <a:r>
              <a:rPr lang="ru-RU" sz="1600" b="1" dirty="0" smtClean="0"/>
              <a:t> = 1. 	</a:t>
            </a:r>
            <a:r>
              <a:rPr lang="en-US" sz="1600" b="1" dirty="0" smtClean="0"/>
              <a:t>                                          </a:t>
            </a:r>
            <a:r>
              <a:rPr lang="ru-RU" sz="1600" b="1" dirty="0" smtClean="0"/>
              <a:t>(1.9a)</a:t>
            </a:r>
          </a:p>
          <a:p>
            <a:r>
              <a:rPr lang="en-US" sz="1600" b="1" dirty="0" smtClean="0"/>
              <a:t>      </a:t>
            </a:r>
            <a:r>
              <a:rPr lang="ru-RU" sz="1600" b="1" dirty="0" smtClean="0"/>
              <a:t>б) логическое противоречие</a:t>
            </a:r>
          </a:p>
          <a:p>
            <a:r>
              <a:rPr lang="ru-RU" sz="1600" b="1" dirty="0" smtClean="0"/>
              <a:t>   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&amp; </a:t>
            </a:r>
            <a:r>
              <a:rPr lang="ru-RU" sz="1600" b="1" dirty="0" err="1" smtClean="0"/>
              <a:t>¬x</a:t>
            </a:r>
            <a:r>
              <a:rPr lang="ru-RU" sz="1600" b="1" dirty="0" smtClean="0"/>
              <a:t> = 0. 	</a:t>
            </a:r>
            <a:r>
              <a:rPr lang="en-US" sz="1600" b="1" dirty="0" smtClean="0"/>
              <a:t>                                          </a:t>
            </a:r>
            <a:r>
              <a:rPr lang="ru-RU" sz="1600" b="1" dirty="0" smtClean="0"/>
              <a:t>(1.9b)</a:t>
            </a:r>
          </a:p>
          <a:p>
            <a:endParaRPr lang="ru-RU" sz="1600" b="1" dirty="0" smtClean="0"/>
          </a:p>
          <a:p>
            <a:r>
              <a:rPr lang="en-US" sz="1600" b="1" dirty="0" smtClean="0"/>
              <a:t>6. </a:t>
            </a:r>
            <a:r>
              <a:rPr lang="ru-RU" sz="1600" b="1" dirty="0" smtClean="0">
                <a:solidFill>
                  <a:srgbClr val="C00000"/>
                </a:solidFill>
              </a:rPr>
              <a:t>Коммутативный (переместительный) закон</a:t>
            </a:r>
            <a:r>
              <a:rPr lang="ru-RU" sz="1600" b="1" dirty="0" smtClean="0"/>
              <a:t>:</a:t>
            </a:r>
          </a:p>
          <a:p>
            <a:r>
              <a:rPr lang="ru-RU" sz="1600" b="1" dirty="0" smtClean="0"/>
              <a:t>   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&amp;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 =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 &amp;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; 	</a:t>
            </a:r>
            <a:r>
              <a:rPr lang="en-US" sz="1600" b="1" dirty="0" smtClean="0"/>
              <a:t>                                          </a:t>
            </a:r>
            <a:r>
              <a:rPr lang="ru-RU" sz="1600" b="1" dirty="0" smtClean="0"/>
              <a:t>(1.10a)</a:t>
            </a:r>
          </a:p>
          <a:p>
            <a:r>
              <a:rPr lang="ru-RU" sz="1600" b="1" dirty="0" smtClean="0"/>
              <a:t>   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 =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. 	</a:t>
            </a:r>
            <a:r>
              <a:rPr lang="en-US" sz="1600" b="1" dirty="0" smtClean="0"/>
              <a:t>                                          </a:t>
            </a:r>
            <a:r>
              <a:rPr lang="ru-RU" sz="1600" b="1" dirty="0" smtClean="0"/>
              <a:t>(1.10b)</a:t>
            </a:r>
            <a:endParaRPr lang="en-US" sz="1600" b="1" dirty="0" smtClean="0"/>
          </a:p>
          <a:p>
            <a:endParaRPr lang="en-US" sz="1600" b="1" dirty="0" smtClean="0"/>
          </a:p>
          <a:p>
            <a:r>
              <a:rPr lang="en-US" sz="1600" b="1" dirty="0" smtClean="0"/>
              <a:t>7. </a:t>
            </a:r>
            <a:r>
              <a:rPr lang="ru-RU" sz="1600" b="1" dirty="0" smtClean="0">
                <a:solidFill>
                  <a:srgbClr val="C00000"/>
                </a:solidFill>
              </a:rPr>
              <a:t>Ассоциативный (сочетательный) закон</a:t>
            </a:r>
            <a:r>
              <a:rPr lang="ru-RU" sz="1600" b="1" dirty="0" smtClean="0"/>
              <a:t>: </a:t>
            </a:r>
            <a:endParaRPr lang="en-US" sz="1600" b="1" dirty="0" smtClean="0"/>
          </a:p>
          <a:p>
            <a:r>
              <a:rPr lang="en-US" sz="1600" b="1" dirty="0" smtClean="0"/>
              <a:t>    </a:t>
            </a:r>
            <a:r>
              <a:rPr lang="ru-RU" sz="1600" b="1" dirty="0" err="1" smtClean="0"/>
              <a:t>x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smtClean="0"/>
              <a:t>(</a:t>
            </a:r>
            <a:r>
              <a:rPr lang="ru-RU" sz="1600" b="1" dirty="0" err="1" smtClean="0"/>
              <a:t>y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z</a:t>
            </a:r>
            <a:r>
              <a:rPr lang="ru-RU" sz="1600" b="1" dirty="0" smtClean="0"/>
              <a:t>) = (</a:t>
            </a:r>
            <a:r>
              <a:rPr lang="ru-RU" sz="1600" b="1" dirty="0" err="1" smtClean="0"/>
              <a:t>x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)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z</a:t>
            </a:r>
            <a:r>
              <a:rPr lang="ru-RU" sz="1600" b="1" dirty="0" smtClean="0"/>
              <a:t> = </a:t>
            </a:r>
            <a:r>
              <a:rPr lang="ru-RU" sz="1600" b="1" dirty="0" err="1" smtClean="0"/>
              <a:t>x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smtClean="0"/>
              <a:t>z; </a:t>
            </a:r>
            <a:r>
              <a:rPr lang="en-US" sz="1600" b="1" dirty="0" smtClean="0"/>
              <a:t>            </a:t>
            </a:r>
            <a:r>
              <a:rPr lang="ru-RU" sz="1600" b="1" dirty="0" smtClean="0"/>
              <a:t>(1.11a)</a:t>
            </a:r>
            <a:endParaRPr lang="en-US" sz="1600" b="1" dirty="0" smtClean="0"/>
          </a:p>
          <a:p>
            <a:r>
              <a:rPr lang="en-US" sz="1600" b="1" dirty="0" smtClean="0"/>
              <a:t>   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(</a:t>
            </a:r>
            <a:r>
              <a:rPr lang="ru-RU" sz="1600" b="1" dirty="0" err="1" smtClean="0"/>
              <a:t>y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z</a:t>
            </a:r>
            <a:r>
              <a:rPr lang="ru-RU" sz="1600" b="1" dirty="0" smtClean="0"/>
              <a:t>) = (</a:t>
            </a:r>
            <a:r>
              <a:rPr lang="ru-RU" sz="1600" b="1" dirty="0" err="1" smtClean="0"/>
              <a:t>x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en-US" sz="1600" b="1" dirty="0" smtClean="0"/>
              <a:t> </a:t>
            </a:r>
            <a:r>
              <a:rPr lang="ru-RU" sz="1600" b="1" dirty="0" smtClean="0"/>
              <a:t>y) v z = x v y v z.</a:t>
            </a:r>
            <a:r>
              <a:rPr lang="en-US" sz="1600" b="1" dirty="0" smtClean="0"/>
              <a:t>    </a:t>
            </a:r>
            <a:r>
              <a:rPr lang="ru-RU" sz="1600" b="1" dirty="0" smtClean="0"/>
              <a:t> </a:t>
            </a:r>
            <a:r>
              <a:rPr lang="en-US" sz="1600" b="1" dirty="0" smtClean="0"/>
              <a:t>              </a:t>
            </a:r>
            <a:r>
              <a:rPr lang="ru-RU" sz="1600" b="1" dirty="0" smtClean="0"/>
              <a:t>(1.11b)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Законы алгебры логики.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</a:rPr>
              <a:t>5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8684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8. </a:t>
            </a:r>
            <a:r>
              <a:rPr lang="ru-RU" sz="1600" b="1" dirty="0" smtClean="0">
                <a:solidFill>
                  <a:srgbClr val="C00000"/>
                </a:solidFill>
              </a:rPr>
              <a:t>Дистрибутивный (распределительный) закон</a:t>
            </a:r>
            <a:r>
              <a:rPr lang="ru-RU" sz="1600" b="1" dirty="0" smtClean="0"/>
              <a:t>: </a:t>
            </a:r>
            <a:endParaRPr lang="en-US" sz="1600" b="1" dirty="0" smtClean="0"/>
          </a:p>
          <a:p>
            <a:r>
              <a:rPr lang="ru-RU" sz="1600" b="1" dirty="0" smtClean="0"/>
              <a:t>      </a:t>
            </a:r>
            <a:r>
              <a:rPr lang="ru-RU" sz="1600" b="1" dirty="0" err="1" smtClean="0"/>
              <a:t>x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smtClean="0"/>
              <a:t>(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z</a:t>
            </a:r>
            <a:r>
              <a:rPr lang="ru-RU" sz="1600" b="1" dirty="0" smtClean="0"/>
              <a:t>) = </a:t>
            </a:r>
            <a:r>
              <a:rPr lang="ru-RU" sz="1600" b="1" dirty="0" err="1" smtClean="0"/>
              <a:t>x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x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z</a:t>
            </a:r>
            <a:r>
              <a:rPr lang="ru-RU" sz="1600" b="1" dirty="0" smtClean="0"/>
              <a:t>; </a:t>
            </a:r>
            <a:r>
              <a:rPr lang="en-US" sz="1600" b="1" dirty="0" smtClean="0"/>
              <a:t>                    </a:t>
            </a:r>
            <a:r>
              <a:rPr lang="ru-RU" sz="1600" b="1" dirty="0" smtClean="0"/>
              <a:t>             (1.12a)</a:t>
            </a:r>
            <a:endParaRPr lang="en-US" sz="1600" b="1" dirty="0" smtClean="0"/>
          </a:p>
          <a:p>
            <a:r>
              <a:rPr lang="ru-RU" sz="1600" b="1" dirty="0" smtClean="0"/>
              <a:t>     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z</a:t>
            </a:r>
            <a:r>
              <a:rPr lang="ru-RU" sz="1600" b="1" dirty="0" smtClean="0"/>
              <a:t> = (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)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smtClean="0"/>
              <a:t>(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z</a:t>
            </a:r>
            <a:r>
              <a:rPr lang="ru-RU" sz="1600" b="1" dirty="0" smtClean="0"/>
              <a:t>). </a:t>
            </a:r>
            <a:r>
              <a:rPr lang="en-US" sz="1600" b="1" dirty="0" smtClean="0"/>
              <a:t>               </a:t>
            </a:r>
            <a:r>
              <a:rPr lang="ru-RU" sz="1600" b="1" dirty="0" smtClean="0"/>
              <a:t>               </a:t>
            </a:r>
            <a:r>
              <a:rPr lang="en-US" sz="1600" b="1" dirty="0" smtClean="0"/>
              <a:t>  </a:t>
            </a:r>
            <a:r>
              <a:rPr lang="ru-RU" sz="1600" b="1" dirty="0" smtClean="0"/>
              <a:t>(1.12b) </a:t>
            </a:r>
            <a:endParaRPr lang="en-US" sz="1600" b="1" dirty="0" smtClean="0"/>
          </a:p>
          <a:p>
            <a:endParaRPr lang="en-US" sz="1600" b="1" dirty="0" smtClean="0"/>
          </a:p>
          <a:p>
            <a:r>
              <a:rPr lang="en-US" sz="1600" b="1" dirty="0" smtClean="0"/>
              <a:t>9. </a:t>
            </a:r>
            <a:r>
              <a:rPr lang="ru-RU" sz="1600" b="1" dirty="0" smtClean="0">
                <a:solidFill>
                  <a:srgbClr val="C00000"/>
                </a:solidFill>
              </a:rPr>
              <a:t>Законы поглощения</a:t>
            </a:r>
            <a:r>
              <a:rPr lang="ru-RU" sz="1600" b="1" dirty="0" smtClean="0"/>
              <a:t>: </a:t>
            </a:r>
            <a:endParaRPr lang="en-US" sz="1600" b="1" dirty="0" smtClean="0"/>
          </a:p>
          <a:p>
            <a:r>
              <a:rPr lang="ru-RU" sz="1600" b="1" dirty="0" smtClean="0"/>
              <a:t>    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&amp; (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) =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; </a:t>
            </a:r>
            <a:r>
              <a:rPr lang="en-US" sz="1600" b="1" dirty="0" smtClean="0"/>
              <a:t>                                         </a:t>
            </a:r>
            <a:r>
              <a:rPr lang="ru-RU" sz="1600" b="1" dirty="0" smtClean="0"/>
              <a:t>              (1.13a)</a:t>
            </a:r>
            <a:endParaRPr lang="en-US" sz="1600" b="1" dirty="0" smtClean="0"/>
          </a:p>
          <a:p>
            <a:r>
              <a:rPr lang="ru-RU" sz="1600" b="1" dirty="0" smtClean="0"/>
              <a:t>    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x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 =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. </a:t>
            </a:r>
            <a:r>
              <a:rPr lang="en-US" sz="1600" b="1" dirty="0" smtClean="0"/>
              <a:t>                                         </a:t>
            </a:r>
            <a:r>
              <a:rPr lang="ru-RU" sz="1600" b="1" dirty="0" smtClean="0"/>
              <a:t> </a:t>
            </a:r>
            <a:r>
              <a:rPr lang="en-US" sz="1600" b="1" dirty="0" smtClean="0"/>
              <a:t> </a:t>
            </a:r>
            <a:r>
              <a:rPr lang="ru-RU" sz="1600" b="1" dirty="0" smtClean="0"/>
              <a:t>              </a:t>
            </a:r>
            <a:r>
              <a:rPr lang="en-US" sz="1600" b="1" dirty="0" smtClean="0"/>
              <a:t> </a:t>
            </a:r>
            <a:r>
              <a:rPr lang="ru-RU" sz="1600" b="1" dirty="0" smtClean="0"/>
              <a:t>(1.13b)  </a:t>
            </a:r>
            <a:endParaRPr lang="en-US" sz="1600" b="1" dirty="0" smtClean="0"/>
          </a:p>
          <a:p>
            <a:r>
              <a:rPr lang="ru-RU" sz="1600" b="1" dirty="0" smtClean="0"/>
              <a:t>    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&amp; (</a:t>
            </a:r>
            <a:r>
              <a:rPr lang="ru-RU" sz="1600" b="1" dirty="0" err="1" smtClean="0"/>
              <a:t>¬x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) =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&amp;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; </a:t>
            </a:r>
            <a:r>
              <a:rPr lang="en-US" sz="1600" b="1" dirty="0" smtClean="0"/>
              <a:t>                               </a:t>
            </a:r>
            <a:r>
              <a:rPr lang="ru-RU" sz="1600" b="1" dirty="0" smtClean="0"/>
              <a:t>              </a:t>
            </a:r>
            <a:r>
              <a:rPr lang="en-US" sz="1600" b="1" dirty="0" smtClean="0"/>
              <a:t> </a:t>
            </a:r>
            <a:r>
              <a:rPr lang="ru-RU" sz="1600" b="1" dirty="0" smtClean="0"/>
              <a:t>(1.13c)</a:t>
            </a:r>
            <a:endParaRPr lang="en-US" sz="1600" b="1" dirty="0" smtClean="0"/>
          </a:p>
          <a:p>
            <a:r>
              <a:rPr lang="ru-RU" sz="1600" b="1" dirty="0" smtClean="0"/>
              <a:t>    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¬x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 =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. </a:t>
            </a:r>
            <a:r>
              <a:rPr lang="en-US" sz="1600" b="1" dirty="0" smtClean="0"/>
              <a:t>                                   </a:t>
            </a:r>
            <a:r>
              <a:rPr lang="ru-RU" sz="1600" b="1" dirty="0" smtClean="0"/>
              <a:t> </a:t>
            </a:r>
            <a:r>
              <a:rPr lang="en-US" sz="1600" b="1" dirty="0" smtClean="0"/>
              <a:t> </a:t>
            </a:r>
            <a:r>
              <a:rPr lang="ru-RU" sz="1600" b="1" dirty="0" smtClean="0"/>
              <a:t>            </a:t>
            </a:r>
            <a:r>
              <a:rPr lang="en-US" sz="1600" b="1" dirty="0" smtClean="0"/>
              <a:t> </a:t>
            </a:r>
            <a:r>
              <a:rPr lang="ru-RU" sz="1600" b="1" dirty="0" smtClean="0"/>
              <a:t>(1.13d)</a:t>
            </a:r>
            <a:endParaRPr lang="en-US" sz="1600" b="1" dirty="0" smtClean="0"/>
          </a:p>
          <a:p>
            <a:endParaRPr lang="es-ES" sz="1600" b="1" dirty="0" smtClean="0"/>
          </a:p>
          <a:p>
            <a:r>
              <a:rPr lang="es-ES" sz="1600" b="1" dirty="0" smtClean="0"/>
              <a:t>10. </a:t>
            </a:r>
            <a:r>
              <a:rPr lang="es-ES" sz="1600" b="1" dirty="0" smtClean="0">
                <a:solidFill>
                  <a:srgbClr val="C00000"/>
                </a:solidFill>
              </a:rPr>
              <a:t>Законы склеивания</a:t>
            </a:r>
            <a:r>
              <a:rPr lang="es-ES" sz="1600" b="1" dirty="0" smtClean="0"/>
              <a:t>:</a:t>
            </a:r>
          </a:p>
          <a:p>
            <a:r>
              <a:rPr lang="ru-RU" sz="1600" b="1" dirty="0" smtClean="0"/>
              <a:t>              </a:t>
            </a:r>
            <a:r>
              <a:rPr lang="es-ES" sz="1600" b="1" dirty="0" smtClean="0"/>
              <a:t>а) полног</a:t>
            </a:r>
            <a:r>
              <a:rPr lang="ru-RU" sz="1600" b="1" dirty="0" smtClean="0"/>
              <a:t>о</a:t>
            </a:r>
            <a:endParaRPr lang="es-ES" sz="1600" b="1" dirty="0" smtClean="0"/>
          </a:p>
          <a:p>
            <a:r>
              <a:rPr lang="es-ES" sz="1600" b="1" dirty="0" smtClean="0"/>
              <a:t>    </a:t>
            </a:r>
            <a:r>
              <a:rPr lang="ru-RU" sz="1600" b="1" dirty="0" smtClean="0"/>
              <a:t> </a:t>
            </a:r>
            <a:r>
              <a:rPr lang="es-ES" sz="1600" b="1" dirty="0" smtClean="0"/>
              <a:t>x</a:t>
            </a:r>
            <a:r>
              <a:rPr lang="ru-RU" sz="1600" b="1" dirty="0" smtClean="0"/>
              <a:t> </a:t>
            </a:r>
            <a:r>
              <a:rPr lang="es-ES" sz="1600" b="1" dirty="0" smtClean="0"/>
              <a:t>&amp;</a:t>
            </a:r>
            <a:r>
              <a:rPr lang="ru-RU" sz="1600" b="1" dirty="0" smtClean="0"/>
              <a:t> </a:t>
            </a:r>
            <a:r>
              <a:rPr lang="es-ES" sz="1600" b="1" dirty="0" smtClean="0"/>
              <a:t>y v x</a:t>
            </a:r>
            <a:r>
              <a:rPr lang="ru-RU" sz="1600" b="1" dirty="0" smtClean="0"/>
              <a:t> </a:t>
            </a:r>
            <a:r>
              <a:rPr lang="es-ES" sz="1600" b="1" dirty="0" smtClean="0"/>
              <a:t>&amp;</a:t>
            </a:r>
            <a:r>
              <a:rPr lang="ru-RU" sz="1600" b="1" dirty="0" smtClean="0"/>
              <a:t> ¬</a:t>
            </a:r>
            <a:r>
              <a:rPr lang="es-ES" sz="1600" b="1" dirty="0" smtClean="0"/>
              <a:t>y = x; 	</a:t>
            </a:r>
            <a:r>
              <a:rPr lang="ru-RU" sz="1600" b="1" dirty="0" smtClean="0"/>
              <a:t>                                       </a:t>
            </a:r>
            <a:r>
              <a:rPr lang="en-US" sz="1600" b="1" dirty="0" smtClean="0"/>
              <a:t>         </a:t>
            </a:r>
            <a:r>
              <a:rPr lang="es-ES" sz="1600" b="1" dirty="0" smtClean="0"/>
              <a:t>(1.14a)</a:t>
            </a:r>
          </a:p>
          <a:p>
            <a:r>
              <a:rPr lang="es-ES" sz="1600" b="1" dirty="0" smtClean="0"/>
              <a:t>    (x v y)</a:t>
            </a:r>
            <a:r>
              <a:rPr lang="ru-RU" sz="1600" b="1" dirty="0" smtClean="0"/>
              <a:t> </a:t>
            </a:r>
            <a:r>
              <a:rPr lang="es-ES" sz="1600" b="1" dirty="0" smtClean="0"/>
              <a:t>&amp;</a:t>
            </a:r>
            <a:r>
              <a:rPr lang="ru-RU" sz="1600" b="1" dirty="0" smtClean="0"/>
              <a:t> </a:t>
            </a:r>
            <a:r>
              <a:rPr lang="es-ES" sz="1600" b="1" dirty="0" smtClean="0"/>
              <a:t>(x v </a:t>
            </a:r>
            <a:r>
              <a:rPr lang="ru-RU" sz="1600" b="1" dirty="0" smtClean="0"/>
              <a:t>¬</a:t>
            </a:r>
            <a:r>
              <a:rPr lang="es-ES" sz="1600" b="1" dirty="0" smtClean="0"/>
              <a:t>y) = x. 	</a:t>
            </a:r>
            <a:r>
              <a:rPr lang="ru-RU" sz="1600" b="1" dirty="0" smtClean="0"/>
              <a:t>                            </a:t>
            </a:r>
            <a:r>
              <a:rPr lang="es-ES" sz="1600" b="1" dirty="0" smtClean="0"/>
              <a:t>(1.14b)</a:t>
            </a:r>
          </a:p>
          <a:p>
            <a:r>
              <a:rPr lang="ru-RU" sz="1600" b="1" dirty="0" smtClean="0"/>
              <a:t>             </a:t>
            </a:r>
            <a:r>
              <a:rPr lang="es-ES" sz="1600" b="1" dirty="0" smtClean="0"/>
              <a:t>б) неполного</a:t>
            </a:r>
          </a:p>
          <a:p>
            <a:r>
              <a:rPr lang="es-ES" sz="1600" b="1" dirty="0" smtClean="0"/>
              <a:t>    </a:t>
            </a:r>
            <a:r>
              <a:rPr lang="ru-RU" sz="1600" b="1" dirty="0" smtClean="0"/>
              <a:t> </a:t>
            </a:r>
            <a:r>
              <a:rPr lang="es-ES" sz="1600" b="1" dirty="0" smtClean="0"/>
              <a:t>x</a:t>
            </a:r>
            <a:r>
              <a:rPr lang="ru-RU" sz="1600" b="1" dirty="0" smtClean="0"/>
              <a:t> </a:t>
            </a:r>
            <a:r>
              <a:rPr lang="es-ES" sz="1600" b="1" dirty="0" smtClean="0"/>
              <a:t>&amp;</a:t>
            </a:r>
            <a:r>
              <a:rPr lang="ru-RU" sz="1600" b="1" dirty="0" smtClean="0"/>
              <a:t> </a:t>
            </a:r>
            <a:r>
              <a:rPr lang="es-ES" sz="1600" b="1" dirty="0" smtClean="0"/>
              <a:t>y v x</a:t>
            </a:r>
            <a:r>
              <a:rPr lang="ru-RU" sz="1600" b="1" dirty="0" smtClean="0"/>
              <a:t> </a:t>
            </a:r>
            <a:r>
              <a:rPr lang="es-ES" sz="1600" b="1" dirty="0" smtClean="0"/>
              <a:t>&amp;</a:t>
            </a:r>
            <a:r>
              <a:rPr lang="ru-RU" sz="1600" b="1" dirty="0" smtClean="0"/>
              <a:t> ¬</a:t>
            </a:r>
            <a:r>
              <a:rPr lang="es-ES" sz="1600" b="1" dirty="0" smtClean="0"/>
              <a:t>y = x v x</a:t>
            </a:r>
            <a:r>
              <a:rPr lang="ru-RU" sz="1600" b="1" dirty="0" smtClean="0"/>
              <a:t> </a:t>
            </a:r>
            <a:r>
              <a:rPr lang="es-ES" sz="1600" b="1" dirty="0" smtClean="0"/>
              <a:t>&amp;</a:t>
            </a:r>
            <a:r>
              <a:rPr lang="ru-RU" sz="1600" b="1" dirty="0" smtClean="0"/>
              <a:t> </a:t>
            </a:r>
            <a:r>
              <a:rPr lang="es-ES" sz="1600" b="1" dirty="0" smtClean="0"/>
              <a:t>y v x</a:t>
            </a:r>
            <a:r>
              <a:rPr lang="ru-RU" sz="1600" b="1" dirty="0" smtClean="0"/>
              <a:t> </a:t>
            </a:r>
            <a:r>
              <a:rPr lang="es-ES" sz="1600" b="1" dirty="0" smtClean="0"/>
              <a:t>&amp;</a:t>
            </a:r>
            <a:r>
              <a:rPr lang="ru-RU" sz="1600" b="1" dirty="0" smtClean="0"/>
              <a:t> ¬</a:t>
            </a:r>
            <a:r>
              <a:rPr lang="es-ES" sz="1600" b="1" dirty="0" smtClean="0"/>
              <a:t>y; </a:t>
            </a:r>
            <a:r>
              <a:rPr lang="ru-RU" sz="1600" b="1" dirty="0" smtClean="0"/>
              <a:t>         </a:t>
            </a:r>
            <a:r>
              <a:rPr lang="es-ES" sz="1600" b="1" dirty="0" smtClean="0"/>
              <a:t>	</a:t>
            </a:r>
            <a:r>
              <a:rPr lang="ru-RU" sz="1600" b="1" dirty="0" smtClean="0"/>
              <a:t>        </a:t>
            </a:r>
            <a:r>
              <a:rPr lang="es-ES" sz="1600" b="1" dirty="0" smtClean="0"/>
              <a:t>(1.14c)</a:t>
            </a:r>
          </a:p>
          <a:p>
            <a:r>
              <a:rPr lang="es-ES" sz="1600" b="1" dirty="0" smtClean="0"/>
              <a:t>    (x</a:t>
            </a:r>
            <a:r>
              <a:rPr lang="ru-RU" sz="1600" b="1" dirty="0" smtClean="0"/>
              <a:t> </a:t>
            </a:r>
            <a:r>
              <a:rPr lang="es-ES" sz="1600" b="1" dirty="0" smtClean="0"/>
              <a:t>v</a:t>
            </a:r>
            <a:r>
              <a:rPr lang="ru-RU" sz="1600" b="1" dirty="0" smtClean="0"/>
              <a:t> </a:t>
            </a:r>
            <a:r>
              <a:rPr lang="es-ES" sz="1600" b="1" dirty="0" smtClean="0"/>
              <a:t>y)</a:t>
            </a:r>
            <a:r>
              <a:rPr lang="ru-RU" sz="1600" b="1" dirty="0" smtClean="0"/>
              <a:t> </a:t>
            </a:r>
            <a:r>
              <a:rPr lang="es-ES" sz="1600" b="1" dirty="0" smtClean="0"/>
              <a:t>&amp;</a:t>
            </a:r>
            <a:r>
              <a:rPr lang="ru-RU" sz="1600" b="1" dirty="0" smtClean="0"/>
              <a:t> </a:t>
            </a:r>
            <a:r>
              <a:rPr lang="es-ES" sz="1600" b="1" dirty="0" smtClean="0"/>
              <a:t>(x</a:t>
            </a:r>
            <a:r>
              <a:rPr lang="ru-RU" sz="1600" b="1" dirty="0" smtClean="0"/>
              <a:t> </a:t>
            </a:r>
            <a:r>
              <a:rPr lang="es-ES" sz="1600" b="1" dirty="0" smtClean="0"/>
              <a:t>v</a:t>
            </a:r>
            <a:r>
              <a:rPr lang="ru-RU" sz="1600" b="1" dirty="0" smtClean="0"/>
              <a:t> ¬</a:t>
            </a:r>
            <a:r>
              <a:rPr lang="es-ES" sz="1600" b="1" dirty="0" smtClean="0"/>
              <a:t>y) = x</a:t>
            </a:r>
            <a:r>
              <a:rPr lang="ru-RU" sz="1600" b="1" dirty="0" smtClean="0"/>
              <a:t> </a:t>
            </a:r>
            <a:r>
              <a:rPr lang="es-ES" sz="1600" b="1" dirty="0" smtClean="0"/>
              <a:t>&amp;</a:t>
            </a:r>
            <a:r>
              <a:rPr lang="ru-RU" sz="1600" b="1" dirty="0" smtClean="0"/>
              <a:t> </a:t>
            </a:r>
            <a:r>
              <a:rPr lang="es-ES" sz="1600" b="1" dirty="0" smtClean="0"/>
              <a:t>(x v y)</a:t>
            </a:r>
            <a:r>
              <a:rPr lang="ru-RU" sz="1600" b="1" dirty="0" smtClean="0"/>
              <a:t> </a:t>
            </a:r>
            <a:r>
              <a:rPr lang="es-ES" sz="1600" b="1" dirty="0" smtClean="0"/>
              <a:t>&amp;</a:t>
            </a:r>
            <a:r>
              <a:rPr lang="ru-RU" sz="1600" b="1" dirty="0" smtClean="0"/>
              <a:t> </a:t>
            </a:r>
            <a:r>
              <a:rPr lang="es-ES" sz="1600" b="1" dirty="0" smtClean="0"/>
              <a:t>(x v </a:t>
            </a:r>
            <a:r>
              <a:rPr lang="ru-RU" sz="1600" b="1" dirty="0" smtClean="0"/>
              <a:t>¬</a:t>
            </a:r>
            <a:r>
              <a:rPr lang="es-ES" sz="1600" b="1" dirty="0" smtClean="0"/>
              <a:t>y). 	</a:t>
            </a:r>
            <a:r>
              <a:rPr lang="ru-RU" sz="1600" b="1" dirty="0" smtClean="0"/>
              <a:t>        </a:t>
            </a:r>
            <a:r>
              <a:rPr lang="es-ES" sz="1600" b="1" dirty="0" smtClean="0"/>
              <a:t>(1.14d)</a:t>
            </a:r>
            <a:endParaRPr lang="ru-RU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Алгебра логики.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686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Алгебра логики </a:t>
            </a:r>
            <a:r>
              <a:rPr lang="ru-RU" sz="1600" b="1" dirty="0" smtClean="0"/>
              <a:t>– </a:t>
            </a:r>
            <a:r>
              <a:rPr lang="ru-RU" sz="1600" b="1" dirty="0"/>
              <a:t>это раздел математики, изучающий высказывания, рассматриваемые со стороны их логических значений (истинности или ложности) и логических операций над ними</a:t>
            </a:r>
            <a:r>
              <a:rPr lang="ru-RU" sz="1600" b="1" dirty="0" smtClean="0"/>
              <a:t>. </a:t>
            </a:r>
          </a:p>
          <a:p>
            <a:pPr algn="just"/>
            <a:r>
              <a:rPr lang="ru-RU" sz="1600" b="1" dirty="0" smtClean="0"/>
              <a:t>Ее основоположником считается английский математик </a:t>
            </a:r>
            <a:r>
              <a:rPr lang="ru-RU" sz="1600" b="1" dirty="0" smtClean="0">
                <a:solidFill>
                  <a:srgbClr val="C00000"/>
                </a:solidFill>
              </a:rPr>
              <a:t>Джордж Буль  (1874г)</a:t>
            </a:r>
            <a:r>
              <a:rPr lang="ru-RU" sz="1600" b="1" dirty="0" smtClean="0"/>
              <a:t>.</a:t>
            </a:r>
            <a:endParaRPr lang="ru-RU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76" y="2168832"/>
            <a:ext cx="19050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Прямоугольник 11"/>
          <p:cNvSpPr/>
          <p:nvPr/>
        </p:nvSpPr>
        <p:spPr>
          <a:xfrm>
            <a:off x="2219312" y="2071680"/>
            <a:ext cx="66056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Ее создание представляло собой попытку решать традиционные логические задачи алгебраическими методами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Символика логических задач подчиняется тем же законам, что и алгебраическая.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Законы алгебры логики.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</a:rPr>
              <a:t>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8684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11. </a:t>
            </a:r>
            <a:r>
              <a:rPr lang="ru-RU" sz="1600" b="1" dirty="0" smtClean="0">
                <a:solidFill>
                  <a:srgbClr val="C00000"/>
                </a:solidFill>
              </a:rPr>
              <a:t>Законы инверсии (теоремы де Моргана)</a:t>
            </a:r>
            <a:r>
              <a:rPr lang="ru-RU" sz="1600" b="1" dirty="0" smtClean="0"/>
              <a:t>:</a:t>
            </a:r>
          </a:p>
          <a:p>
            <a:r>
              <a:rPr lang="ru-RU" sz="1600" b="1" dirty="0" smtClean="0"/>
              <a:t>     </a:t>
            </a:r>
            <a:r>
              <a:rPr lang="en-US" sz="1600" b="1" dirty="0" smtClean="0"/>
              <a:t> </a:t>
            </a:r>
            <a:r>
              <a:rPr lang="ru-RU" sz="1600" b="1" dirty="0" smtClean="0"/>
              <a:t> ¬</a:t>
            </a:r>
            <a:r>
              <a:rPr lang="en-US" sz="1600" b="1" dirty="0" smtClean="0"/>
              <a:t>(x</a:t>
            </a:r>
            <a:r>
              <a:rPr lang="en-US" sz="1600" b="1" baseline="-25000" dirty="0" smtClean="0"/>
              <a:t>1</a:t>
            </a:r>
            <a:r>
              <a:rPr lang="ru-RU" sz="1600" b="1" dirty="0" smtClean="0"/>
              <a:t> </a:t>
            </a:r>
            <a:r>
              <a:rPr lang="en-US" sz="1600" b="1" dirty="0" smtClean="0"/>
              <a:t>&amp;</a:t>
            </a:r>
            <a:r>
              <a:rPr lang="ru-RU" sz="1600" b="1" dirty="0" smtClean="0"/>
              <a:t> </a:t>
            </a:r>
            <a:r>
              <a:rPr lang="en-US" sz="1600" b="1" dirty="0" smtClean="0"/>
              <a:t>x</a:t>
            </a:r>
            <a:r>
              <a:rPr lang="en-US" sz="1600" b="1" baseline="-25000" dirty="0" smtClean="0"/>
              <a:t>2</a:t>
            </a:r>
            <a:r>
              <a:rPr lang="ru-RU" sz="1600" b="1" dirty="0" smtClean="0"/>
              <a:t> </a:t>
            </a:r>
            <a:r>
              <a:rPr lang="en-US" sz="1600" b="1" dirty="0" smtClean="0"/>
              <a:t>&amp;</a:t>
            </a:r>
            <a:r>
              <a:rPr lang="ru-RU" sz="1600" b="1" dirty="0" smtClean="0"/>
              <a:t> </a:t>
            </a:r>
            <a:r>
              <a:rPr lang="en-US" sz="1600" b="1" dirty="0" smtClean="0"/>
              <a:t>... &amp;</a:t>
            </a:r>
            <a:r>
              <a:rPr lang="ru-RU" sz="1600" b="1" dirty="0" smtClean="0"/>
              <a:t> </a:t>
            </a:r>
            <a:r>
              <a:rPr lang="en-US" sz="1600" b="1" dirty="0" err="1" smtClean="0"/>
              <a:t>x</a:t>
            </a:r>
            <a:r>
              <a:rPr lang="en-US" sz="1600" b="1" baseline="-25000" dirty="0" err="1" smtClean="0"/>
              <a:t>n</a:t>
            </a:r>
            <a:r>
              <a:rPr lang="en-US" sz="1600" b="1" dirty="0" smtClean="0"/>
              <a:t>) = </a:t>
            </a:r>
            <a:r>
              <a:rPr lang="ru-RU" sz="1600" b="1" dirty="0" smtClean="0"/>
              <a:t>¬ </a:t>
            </a:r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r>
              <a:rPr lang="ru-RU" sz="1600" b="1" dirty="0" smtClean="0"/>
              <a:t> </a:t>
            </a:r>
            <a:r>
              <a:rPr lang="en-US" sz="1600" b="1" dirty="0" smtClean="0"/>
              <a:t>v</a:t>
            </a:r>
            <a:r>
              <a:rPr lang="ru-RU" sz="1600" b="1" dirty="0" smtClean="0"/>
              <a:t> ¬ </a:t>
            </a:r>
            <a:r>
              <a:rPr lang="en-US" sz="1600" b="1" dirty="0" smtClean="0"/>
              <a:t>x</a:t>
            </a:r>
            <a:r>
              <a:rPr lang="en-US" sz="1600" b="1" baseline="-25000" dirty="0" smtClean="0"/>
              <a:t>2</a:t>
            </a:r>
            <a:r>
              <a:rPr lang="ru-RU" sz="1600" b="1" dirty="0" smtClean="0"/>
              <a:t> </a:t>
            </a:r>
            <a:r>
              <a:rPr lang="en-US" sz="1600" b="1" dirty="0" smtClean="0"/>
              <a:t>v</a:t>
            </a:r>
            <a:r>
              <a:rPr lang="ru-RU" sz="1600" b="1" dirty="0" smtClean="0"/>
              <a:t> </a:t>
            </a:r>
            <a:r>
              <a:rPr lang="en-US" sz="1600" b="1" dirty="0" smtClean="0"/>
              <a:t>... v</a:t>
            </a:r>
            <a:r>
              <a:rPr lang="ru-RU" sz="1600" b="1" dirty="0" smtClean="0"/>
              <a:t> ¬ </a:t>
            </a:r>
            <a:r>
              <a:rPr lang="en-US" sz="1600" b="1" dirty="0" err="1" smtClean="0"/>
              <a:t>x</a:t>
            </a:r>
            <a:r>
              <a:rPr lang="en-US" sz="1600" b="1" baseline="-25000" dirty="0" err="1" smtClean="0"/>
              <a:t>n</a:t>
            </a:r>
            <a:r>
              <a:rPr lang="en-US" sz="1600" b="1" dirty="0" smtClean="0"/>
              <a:t>; 	           (1.15a)</a:t>
            </a:r>
          </a:p>
          <a:p>
            <a:r>
              <a:rPr lang="en-US" sz="1600" b="1" dirty="0" smtClean="0"/>
              <a:t>       </a:t>
            </a:r>
            <a:r>
              <a:rPr lang="ru-RU" sz="1600" b="1" dirty="0" smtClean="0"/>
              <a:t>¬</a:t>
            </a:r>
            <a:r>
              <a:rPr lang="en-US" sz="1600" b="1" dirty="0" smtClean="0"/>
              <a:t>(x</a:t>
            </a:r>
            <a:r>
              <a:rPr lang="en-US" sz="1600" b="1" baseline="-25000" dirty="0" smtClean="0"/>
              <a:t>1</a:t>
            </a:r>
            <a:r>
              <a:rPr lang="ru-RU" sz="1600" b="1" dirty="0" smtClean="0"/>
              <a:t> </a:t>
            </a:r>
            <a:r>
              <a:rPr lang="en-US" sz="1600" b="1" dirty="0" smtClean="0"/>
              <a:t>v</a:t>
            </a:r>
            <a:r>
              <a:rPr lang="ru-RU" sz="1600" b="1" dirty="0" smtClean="0"/>
              <a:t> </a:t>
            </a:r>
            <a:r>
              <a:rPr lang="en-US" sz="1600" b="1" dirty="0" smtClean="0"/>
              <a:t>x</a:t>
            </a:r>
            <a:r>
              <a:rPr lang="en-US" sz="1600" b="1" baseline="-25000" dirty="0" smtClean="0"/>
              <a:t>2</a:t>
            </a:r>
            <a:r>
              <a:rPr lang="ru-RU" sz="1600" b="1" dirty="0" smtClean="0"/>
              <a:t> </a:t>
            </a:r>
            <a:r>
              <a:rPr lang="en-US" sz="1600" b="1" dirty="0" smtClean="0"/>
              <a:t>v</a:t>
            </a:r>
            <a:r>
              <a:rPr lang="ru-RU" sz="1600" b="1" dirty="0" smtClean="0"/>
              <a:t> </a:t>
            </a:r>
            <a:r>
              <a:rPr lang="en-US" sz="1600" b="1" dirty="0" smtClean="0"/>
              <a:t>... v</a:t>
            </a:r>
            <a:r>
              <a:rPr lang="ru-RU" sz="1600" b="1" dirty="0" smtClean="0"/>
              <a:t> </a:t>
            </a:r>
            <a:r>
              <a:rPr lang="en-US" sz="1600" b="1" dirty="0" err="1" smtClean="0"/>
              <a:t>x</a:t>
            </a:r>
            <a:r>
              <a:rPr lang="en-US" sz="1600" b="1" baseline="-25000" dirty="0" err="1" smtClean="0"/>
              <a:t>n</a:t>
            </a:r>
            <a:r>
              <a:rPr lang="en-US" sz="1600" b="1" dirty="0" smtClean="0"/>
              <a:t>) = </a:t>
            </a:r>
            <a:r>
              <a:rPr lang="ru-RU" sz="1600" b="1" dirty="0" smtClean="0"/>
              <a:t>¬ </a:t>
            </a:r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r>
              <a:rPr lang="ru-RU" sz="1600" b="1" dirty="0" smtClean="0"/>
              <a:t> </a:t>
            </a:r>
            <a:r>
              <a:rPr lang="en-US" sz="1600" b="1" dirty="0" smtClean="0"/>
              <a:t>&amp;</a:t>
            </a:r>
            <a:r>
              <a:rPr lang="ru-RU" sz="1600" b="1" dirty="0" smtClean="0"/>
              <a:t> ¬ </a:t>
            </a:r>
            <a:r>
              <a:rPr lang="en-US" sz="1600" b="1" dirty="0" smtClean="0"/>
              <a:t>x</a:t>
            </a:r>
            <a:r>
              <a:rPr lang="en-US" sz="1600" b="1" baseline="-25000" dirty="0" smtClean="0"/>
              <a:t>2</a:t>
            </a:r>
            <a:r>
              <a:rPr lang="ru-RU" sz="1600" b="1" dirty="0" smtClean="0"/>
              <a:t> </a:t>
            </a:r>
            <a:r>
              <a:rPr lang="en-US" sz="1600" b="1" dirty="0" smtClean="0"/>
              <a:t>&amp;</a:t>
            </a:r>
            <a:r>
              <a:rPr lang="ru-RU" sz="1600" b="1" dirty="0" smtClean="0"/>
              <a:t> </a:t>
            </a:r>
            <a:r>
              <a:rPr lang="en-US" sz="1600" b="1" dirty="0" smtClean="0"/>
              <a:t>... &amp;</a:t>
            </a:r>
            <a:r>
              <a:rPr lang="ru-RU" sz="1600" b="1" dirty="0" smtClean="0"/>
              <a:t> ¬ </a:t>
            </a:r>
            <a:r>
              <a:rPr lang="en-US" sz="1600" b="1" dirty="0" err="1" smtClean="0"/>
              <a:t>x</a:t>
            </a:r>
            <a:r>
              <a:rPr lang="en-US" sz="1600" b="1" baseline="-25000" dirty="0" err="1" smtClean="0"/>
              <a:t>n</a:t>
            </a:r>
            <a:r>
              <a:rPr lang="en-US" sz="1600" b="1" dirty="0" smtClean="0"/>
              <a:t>. 	           (1.15b)</a:t>
            </a:r>
          </a:p>
          <a:p>
            <a:endParaRPr lang="en-US" sz="1600" b="1" dirty="0" smtClean="0"/>
          </a:p>
          <a:p>
            <a:r>
              <a:rPr lang="ru-RU" sz="1600" b="1" dirty="0" smtClean="0"/>
              <a:t>12. </a:t>
            </a:r>
            <a:r>
              <a:rPr lang="ru-RU" sz="1600" b="1" dirty="0" smtClean="0">
                <a:solidFill>
                  <a:srgbClr val="C00000"/>
                </a:solidFill>
              </a:rPr>
              <a:t>Теоремы разложения (декомпозиции ЛФ)</a:t>
            </a:r>
            <a:r>
              <a:rPr lang="ru-RU" sz="1600" b="1" dirty="0" smtClean="0"/>
              <a:t>:</a:t>
            </a:r>
          </a:p>
          <a:p>
            <a:r>
              <a:rPr lang="ru-RU" sz="1600" b="1" dirty="0" smtClean="0"/>
              <a:t>       </a:t>
            </a:r>
            <a:r>
              <a:rPr lang="en-US" sz="1600" b="1" dirty="0" smtClean="0"/>
              <a:t>f (x,</a:t>
            </a:r>
            <a:r>
              <a:rPr lang="ru-RU" sz="1600" b="1" dirty="0" smtClean="0"/>
              <a:t> </a:t>
            </a:r>
            <a:r>
              <a:rPr lang="en-US" sz="1600" b="1" dirty="0" smtClean="0"/>
              <a:t>y,</a:t>
            </a:r>
            <a:r>
              <a:rPr lang="ru-RU" sz="1600" b="1" dirty="0" smtClean="0"/>
              <a:t> </a:t>
            </a:r>
            <a:r>
              <a:rPr lang="en-US" sz="1600" b="1" dirty="0" smtClean="0"/>
              <a:t>...,</a:t>
            </a:r>
            <a:r>
              <a:rPr lang="ru-RU" sz="1600" b="1" dirty="0" smtClean="0"/>
              <a:t> </a:t>
            </a:r>
            <a:r>
              <a:rPr lang="en-US" sz="1600" b="1" dirty="0" smtClean="0"/>
              <a:t>z) = x</a:t>
            </a:r>
            <a:r>
              <a:rPr lang="ru-RU" sz="1600" b="1" dirty="0" smtClean="0"/>
              <a:t> </a:t>
            </a:r>
            <a:r>
              <a:rPr lang="en-US" sz="1600" b="1" dirty="0" smtClean="0"/>
              <a:t>&amp; f (1,</a:t>
            </a:r>
            <a:r>
              <a:rPr lang="ru-RU" sz="1600" b="1" dirty="0" smtClean="0"/>
              <a:t> </a:t>
            </a:r>
            <a:r>
              <a:rPr lang="en-US" sz="1600" b="1" dirty="0" smtClean="0"/>
              <a:t>y,</a:t>
            </a:r>
            <a:r>
              <a:rPr lang="ru-RU" sz="1600" b="1" dirty="0" smtClean="0"/>
              <a:t> </a:t>
            </a:r>
            <a:r>
              <a:rPr lang="en-US" sz="1600" b="1" dirty="0" smtClean="0"/>
              <a:t>...,</a:t>
            </a:r>
            <a:r>
              <a:rPr lang="ru-RU" sz="1600" b="1" dirty="0" smtClean="0"/>
              <a:t> </a:t>
            </a:r>
            <a:r>
              <a:rPr lang="en-US" sz="1600" b="1" dirty="0" smtClean="0"/>
              <a:t>z) v </a:t>
            </a:r>
            <a:r>
              <a:rPr lang="ru-RU" sz="1600" b="1" dirty="0" smtClean="0"/>
              <a:t>¬ </a:t>
            </a:r>
            <a:r>
              <a:rPr lang="en-US" sz="1600" b="1" dirty="0" smtClean="0"/>
              <a:t>x</a:t>
            </a:r>
            <a:r>
              <a:rPr lang="ru-RU" sz="1600" b="1" dirty="0" smtClean="0"/>
              <a:t> </a:t>
            </a:r>
            <a:r>
              <a:rPr lang="en-US" sz="1600" b="1" dirty="0" smtClean="0"/>
              <a:t>&amp; f (0,</a:t>
            </a:r>
            <a:r>
              <a:rPr lang="ru-RU" sz="1600" b="1" dirty="0" smtClean="0"/>
              <a:t> </a:t>
            </a:r>
            <a:r>
              <a:rPr lang="en-US" sz="1600" b="1" dirty="0" smtClean="0"/>
              <a:t>y,</a:t>
            </a:r>
            <a:r>
              <a:rPr lang="ru-RU" sz="1600" b="1" dirty="0" smtClean="0"/>
              <a:t> </a:t>
            </a:r>
            <a:r>
              <a:rPr lang="en-US" sz="1600" b="1" dirty="0" smtClean="0"/>
              <a:t>...,</a:t>
            </a:r>
            <a:r>
              <a:rPr lang="ru-RU" sz="1600" b="1" dirty="0" smtClean="0"/>
              <a:t> </a:t>
            </a:r>
            <a:r>
              <a:rPr lang="en-US" sz="1600" b="1" dirty="0" smtClean="0"/>
              <a:t>z);             (1.16a)</a:t>
            </a:r>
          </a:p>
          <a:p>
            <a:r>
              <a:rPr lang="ru-RU" sz="1600" b="1" dirty="0" smtClean="0"/>
              <a:t>       </a:t>
            </a:r>
            <a:r>
              <a:rPr lang="en-US" sz="1600" b="1" dirty="0" smtClean="0"/>
              <a:t>f (x,</a:t>
            </a:r>
            <a:r>
              <a:rPr lang="ru-RU" sz="1600" b="1" dirty="0" smtClean="0"/>
              <a:t> </a:t>
            </a:r>
            <a:r>
              <a:rPr lang="en-US" sz="1600" b="1" dirty="0" smtClean="0"/>
              <a:t>y,</a:t>
            </a:r>
            <a:r>
              <a:rPr lang="ru-RU" sz="1600" b="1" dirty="0" smtClean="0"/>
              <a:t> </a:t>
            </a:r>
            <a:r>
              <a:rPr lang="en-US" sz="1600" b="1" dirty="0" smtClean="0"/>
              <a:t>...,</a:t>
            </a:r>
            <a:r>
              <a:rPr lang="ru-RU" sz="1600" b="1" dirty="0" smtClean="0"/>
              <a:t> </a:t>
            </a:r>
            <a:r>
              <a:rPr lang="en-US" sz="1600" b="1" dirty="0" smtClean="0"/>
              <a:t>z) = (x</a:t>
            </a:r>
            <a:r>
              <a:rPr lang="ru-RU" sz="1600" b="1" dirty="0" smtClean="0"/>
              <a:t> </a:t>
            </a:r>
            <a:r>
              <a:rPr lang="en-US" sz="1600" b="1" dirty="0" smtClean="0"/>
              <a:t>v f (0,</a:t>
            </a:r>
            <a:r>
              <a:rPr lang="ru-RU" sz="1600" b="1" dirty="0" smtClean="0"/>
              <a:t> </a:t>
            </a:r>
            <a:r>
              <a:rPr lang="en-US" sz="1600" b="1" dirty="0" smtClean="0"/>
              <a:t>y,</a:t>
            </a:r>
            <a:r>
              <a:rPr lang="ru-RU" sz="1600" b="1" dirty="0" smtClean="0"/>
              <a:t> </a:t>
            </a:r>
            <a:r>
              <a:rPr lang="en-US" sz="1600" b="1" dirty="0" smtClean="0"/>
              <a:t>...,</a:t>
            </a:r>
            <a:r>
              <a:rPr lang="ru-RU" sz="1600" b="1" dirty="0" smtClean="0"/>
              <a:t> </a:t>
            </a:r>
            <a:r>
              <a:rPr lang="en-US" sz="1600" b="1" dirty="0" smtClean="0"/>
              <a:t>z))</a:t>
            </a:r>
            <a:r>
              <a:rPr lang="ru-RU" sz="1600" b="1" dirty="0" smtClean="0"/>
              <a:t> </a:t>
            </a:r>
            <a:r>
              <a:rPr lang="en-US" sz="1600" b="1" dirty="0" smtClean="0"/>
              <a:t>&amp;</a:t>
            </a:r>
            <a:r>
              <a:rPr lang="ru-RU" sz="1600" b="1" dirty="0" smtClean="0"/>
              <a:t> </a:t>
            </a:r>
            <a:r>
              <a:rPr lang="en-US" sz="1600" b="1" dirty="0" smtClean="0"/>
              <a:t>(</a:t>
            </a:r>
            <a:r>
              <a:rPr lang="ru-RU" sz="1600" b="1" dirty="0" smtClean="0"/>
              <a:t>¬ </a:t>
            </a:r>
            <a:r>
              <a:rPr lang="en-US" sz="1600" b="1" dirty="0" smtClean="0"/>
              <a:t>x</a:t>
            </a:r>
            <a:r>
              <a:rPr lang="ru-RU" sz="1600" b="1" dirty="0" smtClean="0"/>
              <a:t> </a:t>
            </a:r>
            <a:r>
              <a:rPr lang="en-US" sz="1600" b="1" dirty="0" smtClean="0"/>
              <a:t>v f (1,</a:t>
            </a:r>
            <a:r>
              <a:rPr lang="ru-RU" sz="1600" b="1" dirty="0" smtClean="0"/>
              <a:t> </a:t>
            </a:r>
            <a:r>
              <a:rPr lang="en-US" sz="1600" b="1" dirty="0" smtClean="0"/>
              <a:t>y,</a:t>
            </a:r>
            <a:r>
              <a:rPr lang="ru-RU" sz="1600" b="1" dirty="0" smtClean="0"/>
              <a:t> </a:t>
            </a:r>
            <a:r>
              <a:rPr lang="en-US" sz="1600" b="1" dirty="0" smtClean="0"/>
              <a:t>...,</a:t>
            </a:r>
            <a:r>
              <a:rPr lang="ru-RU" sz="1600" b="1" dirty="0" smtClean="0"/>
              <a:t> </a:t>
            </a:r>
            <a:r>
              <a:rPr lang="en-US" sz="1600" b="1" dirty="0" smtClean="0"/>
              <a:t>z)).        (1.16b)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13. </a:t>
            </a:r>
            <a:r>
              <a:rPr lang="ru-RU" sz="1600" b="1" dirty="0" smtClean="0">
                <a:solidFill>
                  <a:srgbClr val="C00000"/>
                </a:solidFill>
              </a:rPr>
              <a:t>Следствия из теорем разложения</a:t>
            </a:r>
            <a:r>
              <a:rPr lang="ru-RU" sz="1600" b="1" dirty="0" smtClean="0"/>
              <a:t>:</a:t>
            </a:r>
          </a:p>
          <a:p>
            <a:r>
              <a:rPr lang="ru-RU" sz="1600" b="1" dirty="0" smtClean="0"/>
              <a:t>      </a:t>
            </a:r>
            <a:r>
              <a:rPr lang="en-US" sz="1600" b="1" dirty="0" smtClean="0"/>
              <a:t>x &amp; f (x,</a:t>
            </a:r>
            <a:r>
              <a:rPr lang="ru-RU" sz="1600" b="1" dirty="0" smtClean="0"/>
              <a:t> </a:t>
            </a:r>
            <a:r>
              <a:rPr lang="en-US" sz="1600" b="1" dirty="0" smtClean="0"/>
              <a:t>y, .., z</a:t>
            </a:r>
            <a:r>
              <a:rPr lang="ru-RU" sz="1600" b="1" dirty="0" smtClean="0"/>
              <a:t> </a:t>
            </a:r>
            <a:r>
              <a:rPr lang="en-US" sz="1600" b="1" dirty="0" smtClean="0"/>
              <a:t>) = x &amp; f (1, y, .., z); 	                              (1.17a)</a:t>
            </a:r>
          </a:p>
          <a:p>
            <a:r>
              <a:rPr lang="en-US" sz="1600" b="1" dirty="0" smtClean="0"/>
              <a:t>    </a:t>
            </a:r>
            <a:r>
              <a:rPr lang="ru-RU" sz="1600" b="1" dirty="0" smtClean="0"/>
              <a:t>  </a:t>
            </a:r>
            <a:r>
              <a:rPr lang="en-US" sz="1600" b="1" dirty="0" smtClean="0"/>
              <a:t>x v f (x, y, .., z) = x v f (0, y, .., z); 	                              (1.17b)</a:t>
            </a:r>
          </a:p>
          <a:p>
            <a:r>
              <a:rPr lang="en-US" sz="1600" b="1" dirty="0" smtClean="0"/>
              <a:t>      </a:t>
            </a:r>
            <a:r>
              <a:rPr lang="ru-RU" sz="1600" b="1" dirty="0" smtClean="0"/>
              <a:t>¬ </a:t>
            </a:r>
            <a:r>
              <a:rPr lang="en-US" sz="1600" b="1" dirty="0" smtClean="0"/>
              <a:t>x &amp; f (x, y, .., z) = </a:t>
            </a:r>
            <a:r>
              <a:rPr lang="ru-RU" sz="1600" b="1" dirty="0" smtClean="0"/>
              <a:t>¬</a:t>
            </a:r>
            <a:r>
              <a:rPr lang="en-US" sz="1600" b="1" dirty="0" smtClean="0"/>
              <a:t> x &amp; f (0, y, .., z); 	                              (1.17c)</a:t>
            </a:r>
          </a:p>
          <a:p>
            <a:r>
              <a:rPr lang="en-US" sz="1600" b="1" dirty="0" smtClean="0"/>
              <a:t>      </a:t>
            </a:r>
            <a:r>
              <a:rPr lang="ru-RU" sz="1600" b="1" dirty="0" smtClean="0"/>
              <a:t>¬ </a:t>
            </a:r>
            <a:r>
              <a:rPr lang="en-US" sz="1600" b="1" dirty="0" smtClean="0"/>
              <a:t>x v f (x, y, .., z) = </a:t>
            </a:r>
            <a:r>
              <a:rPr lang="ru-RU" sz="1600" b="1" dirty="0" smtClean="0"/>
              <a:t>¬ </a:t>
            </a:r>
            <a:r>
              <a:rPr lang="en-US" sz="1600" b="1" dirty="0" smtClean="0"/>
              <a:t>x v f (1, y, .., z). 	                             (1.17d)</a:t>
            </a:r>
            <a:endParaRPr lang="ru-RU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Табличная форма представления БФ.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</a:rPr>
              <a:t>7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86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Самым простым средством задания булевых функций или функций алгебры логики являются </a:t>
            </a:r>
            <a:r>
              <a:rPr lang="ru-RU" sz="1600" b="1" dirty="0" smtClean="0">
                <a:solidFill>
                  <a:srgbClr val="C00000"/>
                </a:solidFill>
              </a:rPr>
              <a:t>таблицы истинности </a:t>
            </a:r>
            <a:r>
              <a:rPr lang="ru-RU" sz="1600" b="1" dirty="0" smtClean="0"/>
              <a:t>(истинностные таблицы), содержащие все наборы значений переменных и значения функций в этих наборах.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6110296" y="2795584"/>
          <a:ext cx="2686048" cy="281178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671512"/>
                <a:gridCol w="671512"/>
                <a:gridCol w="671512"/>
                <a:gridCol w="67151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228576" y="2647902"/>
            <a:ext cx="579123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В качестве примера рассмотрим задачу фиксации положения некоторого летающего объекта, имеющего три измерительных датчика. </a:t>
            </a:r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 smtClean="0"/>
              <a:t>Логическое устройство должно формировать команду фиксации для измерительной системы, если срабатывают не менее двух любых датчиков. </a:t>
            </a:r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 smtClean="0"/>
              <a:t>Если обозначить состояния датчиков логическими переменными X</a:t>
            </a:r>
            <a:r>
              <a:rPr lang="ru-RU" sz="1600" b="1" baseline="-25000" dirty="0" smtClean="0"/>
              <a:t>1</a:t>
            </a:r>
            <a:r>
              <a:rPr lang="ru-RU" sz="1600" b="1" dirty="0" smtClean="0"/>
              <a:t>, X</a:t>
            </a:r>
            <a:r>
              <a:rPr lang="ru-RU" sz="1600" b="1" baseline="-25000" dirty="0" smtClean="0"/>
              <a:t>2</a:t>
            </a:r>
            <a:r>
              <a:rPr lang="ru-RU" sz="1600" b="1" dirty="0" smtClean="0"/>
              <a:t>, X</a:t>
            </a:r>
            <a:r>
              <a:rPr lang="ru-RU" sz="1600" b="1" baseline="-25000" dirty="0" smtClean="0"/>
              <a:t>3</a:t>
            </a:r>
            <a:r>
              <a:rPr lang="ru-RU" sz="1600" b="1" dirty="0" smtClean="0"/>
              <a:t>, а функцию срабатывания как f, то такое логическое устройство может быть задано булевой функцией трех переменных.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Графические представления БФ.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</a:rPr>
              <a:t>8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681016" y="1347776"/>
          <a:ext cx="1447808" cy="1054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0" name="Visio" r:id="rId6" imgW="1202436" imgH="883920" progId="Visio.Drawing.11">
                  <p:embed/>
                </p:oleObj>
              </mc:Choice>
              <mc:Fallback>
                <p:oleObj name="Visio" r:id="rId6" imgW="1202436" imgH="883920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16" y="1347776"/>
                        <a:ext cx="1447808" cy="10545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1205" name="Object 5"/>
          <p:cNvGraphicFramePr>
            <a:graphicFrameLocks noChangeAspect="1"/>
          </p:cNvGraphicFramePr>
          <p:nvPr/>
        </p:nvGraphicFramePr>
        <p:xfrm>
          <a:off x="2581264" y="1347776"/>
          <a:ext cx="1447808" cy="1068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1" name="Visio" r:id="rId8" imgW="1202436" imgH="883920" progId="Visio.Drawing.11">
                  <p:embed/>
                </p:oleObj>
              </mc:Choice>
              <mc:Fallback>
                <p:oleObj name="Visio" r:id="rId8" imgW="1202436" imgH="883920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64" y="1347776"/>
                        <a:ext cx="1447808" cy="10686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1207" name="Object 7"/>
          <p:cNvGraphicFramePr>
            <a:graphicFrameLocks noChangeAspect="1"/>
          </p:cNvGraphicFramePr>
          <p:nvPr/>
        </p:nvGraphicFramePr>
        <p:xfrm>
          <a:off x="4481512" y="1347776"/>
          <a:ext cx="1450058" cy="1074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2" name="Visio" r:id="rId10" imgW="1202436" imgH="883920" progId="Visio.Drawing.11">
                  <p:embed/>
                </p:oleObj>
              </mc:Choice>
              <mc:Fallback>
                <p:oleObj name="Visio" r:id="rId10" imgW="1202436" imgH="883920" progId="Visio.Drawing.11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1512" y="1347776"/>
                        <a:ext cx="1450058" cy="10747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1209" name="Object 9"/>
          <p:cNvGraphicFramePr>
            <a:graphicFrameLocks noChangeAspect="1"/>
          </p:cNvGraphicFramePr>
          <p:nvPr/>
        </p:nvGraphicFramePr>
        <p:xfrm>
          <a:off x="6653224" y="1347776"/>
          <a:ext cx="1477476" cy="1085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3" name="Visio" r:id="rId12" imgW="1202436" imgH="883920" progId="Visio.Drawing.11">
                  <p:embed/>
                </p:oleObj>
              </mc:Choice>
              <mc:Fallback>
                <p:oleObj name="Visio" r:id="rId12" imgW="1202436" imgH="883920" progId="Visio.Drawing.11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3224" y="1347776"/>
                        <a:ext cx="1477476" cy="10858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Прямоугольник 19"/>
          <p:cNvSpPr/>
          <p:nvPr/>
        </p:nvSpPr>
        <p:spPr>
          <a:xfrm>
            <a:off x="1042968" y="2524120"/>
            <a:ext cx="68852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 smtClean="0"/>
              <a:t>«НЕ»                                  «И»                               «ИЛИ»                              «ИЛИ-НЕ»</a:t>
            </a:r>
            <a:endParaRPr lang="ru-RU" sz="1600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1769752" y="2976560"/>
            <a:ext cx="5238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b="1" dirty="0" smtClean="0"/>
              <a:t>Диаграммы </a:t>
            </a:r>
            <a:r>
              <a:rPr lang="ru-RU" sz="1600" b="1" dirty="0" err="1" smtClean="0"/>
              <a:t>Эйлера-Венга</a:t>
            </a:r>
            <a:r>
              <a:rPr lang="en-US" sz="1600" b="1" dirty="0" smtClean="0"/>
              <a:t> (</a:t>
            </a:r>
            <a:r>
              <a:rPr lang="ru-RU" sz="1600" b="1" dirty="0" smtClean="0"/>
              <a:t>операции над множествами</a:t>
            </a:r>
            <a:r>
              <a:rPr lang="en-US" sz="1600" b="1" dirty="0" smtClean="0"/>
              <a:t>)</a:t>
            </a:r>
            <a:endParaRPr lang="ru-RU" sz="1600" dirty="0"/>
          </a:p>
        </p:txBody>
      </p:sp>
      <p:pic>
        <p:nvPicPr>
          <p:cNvPr id="3" name="Picture 11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223944" y="3519488"/>
            <a:ext cx="119062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223944" y="4967296"/>
            <a:ext cx="119062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3033704" y="3519488"/>
            <a:ext cx="18954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14" name="Picture 14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657856" y="3519488"/>
            <a:ext cx="18954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15" name="Picture 15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3033704" y="4967296"/>
            <a:ext cx="18954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16" name="Picture 16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657856" y="4967296"/>
            <a:ext cx="18954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Схемы на элементах логики.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</a:rPr>
              <a:t>9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626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626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671054"/>
              </p:ext>
            </p:extLst>
          </p:nvPr>
        </p:nvGraphicFramePr>
        <p:xfrm>
          <a:off x="2400288" y="2389016"/>
          <a:ext cx="4343424" cy="1129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0" name="Visio" r:id="rId6" imgW="3382366" imgH="874776" progId="Visio.Drawing.11">
                  <p:embed/>
                </p:oleObj>
              </mc:Choice>
              <mc:Fallback>
                <p:oleObj name="Visio" r:id="rId6" imgW="3382366" imgH="874776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0288" y="2389016"/>
                        <a:ext cx="4343424" cy="11299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/>
              <p:cNvSpPr/>
              <p:nvPr/>
            </p:nvSpPr>
            <p:spPr>
              <a:xfrm>
                <a:off x="228576" y="1347776"/>
                <a:ext cx="6967576" cy="30687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600" b="1" dirty="0" smtClean="0">
                    <a:solidFill>
                      <a:srgbClr val="C00000"/>
                    </a:solidFill>
                  </a:rPr>
                  <a:t>Пример 4</a:t>
                </a:r>
              </a:p>
              <a:p>
                <a:endParaRPr lang="ru-RU" sz="1600" b="1" dirty="0"/>
              </a:p>
              <a:p>
                <a:r>
                  <a:rPr lang="ru-RU" sz="1600" b="1" dirty="0" smtClean="0"/>
                  <a:t>Структурная формула для логической схемы имеет вид</a:t>
                </a:r>
                <a:endParaRPr lang="en-US" sz="1600" b="1" dirty="0" smtClean="0"/>
              </a:p>
              <a:p>
                <a:endParaRPr lang="en-US" sz="1600" b="1" dirty="0">
                  <a:solidFill>
                    <a:srgbClr val="C00000"/>
                  </a:solidFill>
                </a:endParaRPr>
              </a:p>
              <a:p>
                <a:endParaRPr lang="en-US" sz="1600" b="1" dirty="0" smtClean="0">
                  <a:solidFill>
                    <a:srgbClr val="C00000"/>
                  </a:solidFill>
                </a:endParaRPr>
              </a:p>
              <a:p>
                <a:endParaRPr lang="en-US" sz="1600" b="1" dirty="0">
                  <a:solidFill>
                    <a:srgbClr val="C00000"/>
                  </a:solidFill>
                </a:endParaRPr>
              </a:p>
              <a:p>
                <a:endParaRPr lang="en-US" sz="1600" b="1" dirty="0" smtClean="0">
                  <a:solidFill>
                    <a:srgbClr val="C00000"/>
                  </a:solidFill>
                </a:endParaRPr>
              </a:p>
              <a:p>
                <a:endParaRPr lang="en-US" sz="1600" b="1" dirty="0">
                  <a:solidFill>
                    <a:srgbClr val="C00000"/>
                  </a:solidFill>
                </a:endParaRPr>
              </a:p>
              <a:p>
                <a:endParaRPr lang="en-US" sz="1600" b="1" dirty="0" smtClean="0">
                  <a:solidFill>
                    <a:srgbClr val="C00000"/>
                  </a:solidFill>
                </a:endParaRPr>
              </a:p>
              <a:p>
                <a:endParaRPr lang="en-US" sz="1600" b="1" dirty="0">
                  <a:solidFill>
                    <a:srgbClr val="C00000"/>
                  </a:solidFill>
                </a:endParaRPr>
              </a:p>
              <a:p>
                <a:r>
                  <a:rPr lang="ru-RU" sz="1600" b="1" dirty="0" smtClean="0">
                    <a:solidFill>
                      <a:srgbClr val="C00000"/>
                    </a:solidFill>
                  </a:rPr>
                  <a:t>Ответ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𝑭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⋁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)⋀</m:t>
                          </m:r>
                          <m:r>
                            <a:rPr lang="en-US" sz="1600" i="1">
                              <a:latin typeface="Cambria Math"/>
                            </a:rPr>
                            <m:t>𝐶</m:t>
                          </m:r>
                          <m:r>
                            <m:rPr>
                              <m:nor/>
                            </m:rPr>
                            <a:rPr lang="ru-RU" sz="1600" i="1" dirty="0"/>
                            <m:t> </m:t>
                          </m:r>
                        </m:e>
                      </m:acc>
                    </m:oMath>
                  </m:oMathPara>
                </a14:m>
                <a:endParaRPr lang="ru-RU" sz="1600" b="1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76" y="1347776"/>
                <a:ext cx="6967576" cy="3068789"/>
              </a:xfrm>
              <a:prstGeom prst="rect">
                <a:avLst/>
              </a:prstGeom>
              <a:blipFill rotWithShape="1">
                <a:blip r:embed="rId8"/>
                <a:stretch>
                  <a:fillRect l="-437" t="-5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Схемы на элементах логики.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</a:rPr>
              <a:t>9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626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626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402729"/>
              </p:ext>
            </p:extLst>
          </p:nvPr>
        </p:nvGraphicFramePr>
        <p:xfrm>
          <a:off x="2326253" y="2519836"/>
          <a:ext cx="4688923" cy="171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06" name="Visio" r:id="rId6" imgW="3761232" imgH="1378915" progId="Visio.Drawing.11">
                  <p:embed/>
                </p:oleObj>
              </mc:Choice>
              <mc:Fallback>
                <p:oleObj name="Visio" r:id="rId6" imgW="3761232" imgH="137891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6253" y="2519836"/>
                        <a:ext cx="4688923" cy="17192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Прямоугольник 19"/>
          <p:cNvSpPr/>
          <p:nvPr/>
        </p:nvSpPr>
        <p:spPr>
          <a:xfrm>
            <a:off x="228576" y="1448736"/>
            <a:ext cx="6967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C00000"/>
                </a:solidFill>
              </a:rPr>
              <a:t>Задание №5</a:t>
            </a:r>
          </a:p>
          <a:p>
            <a:endParaRPr lang="ru-RU" b="1" dirty="0" smtClean="0"/>
          </a:p>
          <a:p>
            <a:r>
              <a:rPr lang="ru-RU" b="1" dirty="0" smtClean="0"/>
              <a:t>Структурная формула для логической схемы имеет вид  </a:t>
            </a:r>
            <a:r>
              <a:rPr lang="en-US" b="1" dirty="0" smtClean="0">
                <a:solidFill>
                  <a:srgbClr val="C00000"/>
                </a:solidFill>
              </a:rPr>
              <a:t>???</a:t>
            </a:r>
            <a:endParaRPr lang="ru-RU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39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Логические операции с множествами.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20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626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626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46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176044"/>
              </p:ext>
            </p:extLst>
          </p:nvPr>
        </p:nvGraphicFramePr>
        <p:xfrm>
          <a:off x="256171" y="2715110"/>
          <a:ext cx="2340312" cy="217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43" name="Visio" r:id="rId6" imgW="1417015" imgH="1295400" progId="Visio.Drawing.11">
                  <p:embed/>
                </p:oleObj>
              </mc:Choice>
              <mc:Fallback>
                <p:oleObj name="Visio" r:id="rId6" imgW="1417015" imgH="1295400" progId="Visio.Drawing.11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171" y="2715110"/>
                        <a:ext cx="2340312" cy="21717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4694" name="Rectangle 6"/>
              <p:cNvSpPr>
                <a:spLocks noChangeArrowheads="1"/>
              </p:cNvSpPr>
              <p:nvPr/>
            </p:nvSpPr>
            <p:spPr bwMode="auto">
              <a:xfrm>
                <a:off x="221820" y="1481835"/>
                <a:ext cx="8700360" cy="45243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RU" sz="1600" b="1" dirty="0" smtClean="0">
                    <a:solidFill>
                      <a:srgbClr val="C00000"/>
                    </a:solidFill>
                  </a:rPr>
                  <a:t>Пример 5</a:t>
                </a: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 smtClean="0"/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RU" sz="1600" b="1" dirty="0" smtClean="0"/>
                  <a:t>Даны множества точек А, В и С, принадлежащих кругу, треугольнику или прямоугольнику соответственно. Используя операции над множествами (объединения, пересечения, разности и дополнения) опишите множество точек, ограниченное выделенной областью             </a:t>
                </a: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 smtClean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 smtClean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 smtClean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 smtClean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 smtClean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RU" sz="1600" b="1" dirty="0" smtClean="0">
                    <a:solidFill>
                      <a:srgbClr val="C00000"/>
                    </a:solidFill>
                  </a:rPr>
                  <a:t>Ответ</a:t>
                </a:r>
                <a:endParaRPr lang="ru-RU" sz="1600" b="1" dirty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𝑨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\</m:t>
                      </m:r>
                      <m:r>
                        <m:rPr>
                          <m:lit/>
                        </m:rPr>
                        <a:rPr lang="en-US" sz="16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𝑩</m:t>
                      </m:r>
                      <m:r>
                        <a:rPr lang="en-US" sz="1600" b="1" i="1">
                          <a:latin typeface="Cambria Math"/>
                          <a:ea typeface="Cambria Math"/>
                        </a:rPr>
                        <m:t>∪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𝑪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ru-RU" sz="1600" b="1" dirty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469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1820" y="1481835"/>
                <a:ext cx="8700360" cy="4524315"/>
              </a:xfrm>
              <a:prstGeom prst="rect">
                <a:avLst/>
              </a:prstGeom>
              <a:blipFill rotWithShape="1">
                <a:blip r:embed="rId8"/>
                <a:stretch>
                  <a:fillRect l="-350" r="-35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46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20452"/>
              </p:ext>
            </p:extLst>
          </p:nvPr>
        </p:nvGraphicFramePr>
        <p:xfrm>
          <a:off x="7502552" y="2348856"/>
          <a:ext cx="542928" cy="360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44" name="Visio" r:id="rId9" imgW="603809" imgH="388925" progId="Visio.Drawing.11">
                  <p:embed/>
                </p:oleObj>
              </mc:Choice>
              <mc:Fallback>
                <p:oleObj name="Visio" r:id="rId9" imgW="603809" imgH="388925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2552" y="2348856"/>
                        <a:ext cx="542928" cy="3600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Логические операции с множествами.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20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626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626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469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469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874878"/>
              </p:ext>
            </p:extLst>
          </p:nvPr>
        </p:nvGraphicFramePr>
        <p:xfrm>
          <a:off x="341436" y="3429000"/>
          <a:ext cx="2944738" cy="1538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54" name="Visio" r:id="rId6" imgW="1814474" imgH="935736" progId="Visio.Drawing.11">
                  <p:embed/>
                </p:oleObj>
              </mc:Choice>
              <mc:Fallback>
                <p:oleObj name="Visio" r:id="rId6" imgW="1814474" imgH="93573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436" y="3429000"/>
                        <a:ext cx="2944738" cy="15382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247034" y="1448736"/>
            <a:ext cx="8555529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 smtClean="0">
                <a:solidFill>
                  <a:srgbClr val="C00000"/>
                </a:solidFill>
              </a:rPr>
              <a:t>Задание №6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endParaRPr lang="ru-RU" b="1" dirty="0" smtClean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 smtClean="0"/>
              <a:t>Даны множества точек А, В и С, принадлежащих кругу, треугольнику или прямоугольнику соответственно. Используя операции над множествами (объединения, пересечения, разности и дополнения) опишите множество точек, ограниченное выделенной областью            </a:t>
            </a:r>
            <a:r>
              <a:rPr lang="en-US" b="1" dirty="0" smtClean="0">
                <a:solidFill>
                  <a:srgbClr val="C00000"/>
                </a:solidFill>
              </a:rPr>
              <a:t>???</a:t>
            </a:r>
            <a:endParaRPr lang="ru-RU" b="1" dirty="0" smtClean="0">
              <a:solidFill>
                <a:srgbClr val="C00000"/>
              </a:solidFill>
            </a:endParaRPr>
          </a:p>
        </p:txBody>
      </p:sp>
      <p:graphicFrame>
        <p:nvGraphicFramePr>
          <p:cNvPr id="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843454"/>
              </p:ext>
            </p:extLst>
          </p:nvPr>
        </p:nvGraphicFramePr>
        <p:xfrm>
          <a:off x="4090196" y="2841110"/>
          <a:ext cx="506791" cy="361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55" name="Visio" r:id="rId8" imgW="603809" imgH="388925" progId="Visio.Drawing.11">
                  <p:embed/>
                </p:oleObj>
              </mc:Choice>
              <mc:Fallback>
                <p:oleObj name="Visio" r:id="rId8" imgW="603809" imgH="38892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0196" y="2841110"/>
                        <a:ext cx="506791" cy="3619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089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Решение логических задач: метод последовательных рассуждений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</a:rPr>
              <a:t>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52969" y="1448736"/>
            <a:ext cx="8838061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Пример №6</a:t>
            </a:r>
          </a:p>
          <a:p>
            <a:pPr algn="just"/>
            <a:r>
              <a:rPr lang="ru-RU" sz="1600" b="1" dirty="0" smtClean="0">
                <a:cs typeface="Arial" panose="020B0604020202020204" pitchFamily="34" charset="0"/>
              </a:rPr>
              <a:t>Вадим</a:t>
            </a:r>
            <a:r>
              <a:rPr lang="ru-RU" sz="1600" b="1" dirty="0">
                <a:cs typeface="Arial" panose="020B0604020202020204" pitchFamily="34" charset="0"/>
              </a:rPr>
              <a:t>, Сергей и Михаил изучают различные иностранные языки: китайский, японский и арабский. </a:t>
            </a:r>
            <a:r>
              <a:rPr lang="ru-RU" sz="1600" b="1" dirty="0" smtClean="0">
                <a:cs typeface="Arial" panose="020B0604020202020204" pitchFamily="34" charset="0"/>
              </a:rPr>
              <a:t>На </a:t>
            </a:r>
            <a:r>
              <a:rPr lang="ru-RU" sz="1600" b="1" dirty="0">
                <a:cs typeface="Arial" panose="020B0604020202020204" pitchFamily="34" charset="0"/>
              </a:rPr>
              <a:t>вопрос, какой язык изучает каждый из них, один ответил: "Вадим изучает китайский, Сергей не изучает китайский, а Михаил не изучает арабский". </a:t>
            </a:r>
            <a:endParaRPr lang="ru-RU" sz="1600" b="1" dirty="0" smtClean="0">
              <a:cs typeface="Arial" panose="020B0604020202020204" pitchFamily="34" charset="0"/>
            </a:endParaRPr>
          </a:p>
          <a:p>
            <a:pPr algn="just"/>
            <a:r>
              <a:rPr lang="ru-RU" sz="1600" b="1" dirty="0" smtClean="0">
                <a:cs typeface="Arial" panose="020B0604020202020204" pitchFamily="34" charset="0"/>
              </a:rPr>
              <a:t>Впоследствии </a:t>
            </a:r>
            <a:r>
              <a:rPr lang="ru-RU" sz="1600" b="1" dirty="0">
                <a:cs typeface="Arial" panose="020B0604020202020204" pitchFamily="34" charset="0"/>
              </a:rPr>
              <a:t>выяснилось, что в этом ответе только одно утверждение верно, а два других ложны. Какой язык изучает каждый из молодых людей</a:t>
            </a:r>
            <a:r>
              <a:rPr lang="ru-RU" sz="1600" b="1" dirty="0" smtClean="0">
                <a:cs typeface="Arial" panose="020B0604020202020204" pitchFamily="34" charset="0"/>
              </a:rPr>
              <a:t>?</a:t>
            </a:r>
          </a:p>
          <a:p>
            <a:pPr algn="just"/>
            <a:endParaRPr lang="ru-RU" sz="1600" b="1" dirty="0">
              <a:cs typeface="Arial" panose="020B0604020202020204" pitchFamily="34" charset="0"/>
            </a:endParaRPr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Решение. </a:t>
            </a:r>
            <a:r>
              <a:rPr lang="ru-RU" sz="1600" b="1" dirty="0">
                <a:cs typeface="Arial" panose="020B0604020202020204" pitchFamily="34" charset="0"/>
              </a:rPr>
              <a:t>Имеется три утверждения. Если верно первое утверждение, то верно и второе, так как юноши изучают разные языки. </a:t>
            </a:r>
            <a:r>
              <a:rPr lang="ru-RU" sz="1600" b="1" dirty="0" smtClean="0">
                <a:cs typeface="Arial" panose="020B0604020202020204" pitchFamily="34" charset="0"/>
              </a:rPr>
              <a:t>Это </a:t>
            </a:r>
            <a:r>
              <a:rPr lang="ru-RU" sz="1600" b="1" dirty="0">
                <a:cs typeface="Arial" panose="020B0604020202020204" pitchFamily="34" charset="0"/>
              </a:rPr>
              <a:t>противоречит условию задачи, поэтому первое утверждение ложно. </a:t>
            </a:r>
            <a:endParaRPr lang="ru-RU" sz="1600" b="1" dirty="0" smtClean="0">
              <a:cs typeface="Arial" panose="020B0604020202020204" pitchFamily="34" charset="0"/>
            </a:endParaRPr>
          </a:p>
          <a:p>
            <a:pPr algn="just"/>
            <a:r>
              <a:rPr lang="ru-RU" sz="1600" b="1" dirty="0" smtClean="0">
                <a:cs typeface="Arial" panose="020B0604020202020204" pitchFamily="34" charset="0"/>
              </a:rPr>
              <a:t>Если </a:t>
            </a:r>
            <a:r>
              <a:rPr lang="ru-RU" sz="1600" b="1" dirty="0">
                <a:cs typeface="Arial" panose="020B0604020202020204" pitchFamily="34" charset="0"/>
              </a:rPr>
              <a:t>верно второе утверждение, то первое и третье должны быть ложны. При этом получается, что никто не изучает китайский. Это противоречит условию, поэтому второе утверждение тоже ложно. </a:t>
            </a:r>
            <a:endParaRPr lang="ru-RU" sz="1600" b="1" dirty="0" smtClean="0">
              <a:cs typeface="Arial" panose="020B0604020202020204" pitchFamily="34" charset="0"/>
            </a:endParaRPr>
          </a:p>
          <a:p>
            <a:pPr algn="just"/>
            <a:r>
              <a:rPr lang="ru-RU" sz="1600" b="1" dirty="0" smtClean="0">
                <a:cs typeface="Arial" panose="020B0604020202020204" pitchFamily="34" charset="0"/>
              </a:rPr>
              <a:t>Остается </a:t>
            </a:r>
            <a:r>
              <a:rPr lang="ru-RU" sz="1600" b="1" dirty="0">
                <a:cs typeface="Arial" panose="020B0604020202020204" pitchFamily="34" charset="0"/>
              </a:rPr>
              <a:t>считать верным третье утверждение, а первое и второе — ложными. Следовательно, Вадим не изучает китайский, китайский изучает Сергей.</a:t>
            </a:r>
          </a:p>
          <a:p>
            <a:pPr algn="just"/>
            <a:endParaRPr lang="ru-RU" sz="1600" b="1" dirty="0" smtClean="0">
              <a:cs typeface="Arial" panose="020B0604020202020204" pitchFamily="34" charset="0"/>
            </a:endParaRPr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Ответ: </a:t>
            </a:r>
            <a:r>
              <a:rPr lang="ru-RU" sz="1600" b="1" dirty="0">
                <a:cs typeface="Arial" panose="020B0604020202020204" pitchFamily="34" charset="0"/>
              </a:rPr>
              <a:t>Сергей изучает китайский язык, Михаил — японский, Вадим — арабский. </a:t>
            </a:r>
          </a:p>
        </p:txBody>
      </p:sp>
    </p:spTree>
    <p:extLst>
      <p:ext uri="{BB962C8B-B14F-4D97-AF65-F5344CB8AC3E}">
        <p14:creationId xmlns:p14="http://schemas.microsoft.com/office/powerpoint/2010/main" val="203870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Решение логических задач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</a:rPr>
              <a:t>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52969" y="1448736"/>
            <a:ext cx="88380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Задание </a:t>
            </a:r>
            <a:r>
              <a:rPr lang="ru-RU" sz="1600" b="1" dirty="0" smtClean="0">
                <a:solidFill>
                  <a:srgbClr val="C00000"/>
                </a:solidFill>
              </a:rPr>
              <a:t>№7</a:t>
            </a:r>
          </a:p>
          <a:p>
            <a:pPr algn="just"/>
            <a:r>
              <a:rPr lang="ru-RU" sz="1600" b="1" dirty="0" smtClean="0"/>
              <a:t>Три </a:t>
            </a:r>
            <a:r>
              <a:rPr lang="ru-RU" sz="1600" b="1" dirty="0"/>
              <a:t>клоуна Бим, Бам и Бом вышли на арену в красной, зеленой и синей рубашках. Их туфли были тех же цветов. У Бима цвета рубашки и туфель совпадали. У Бома ни туфли, ни рубашка не были красными. Бам был в зеленых туфлях, а в рубашке другого цвета. Как были одеты клоуны</a:t>
            </a:r>
            <a:r>
              <a:rPr lang="ru-RU" sz="1600" b="1" dirty="0" smtClean="0"/>
              <a:t>?</a:t>
            </a:r>
          </a:p>
          <a:p>
            <a:endParaRPr lang="ru-RU" sz="1600" b="1" i="1" dirty="0">
              <a:effectLst/>
            </a:endParaRPr>
          </a:p>
          <a:p>
            <a:r>
              <a:rPr lang="ru-RU" sz="1600" b="1" dirty="0" smtClean="0"/>
              <a:t>Использовать метод таблиц для решения логической задачи.</a:t>
            </a:r>
            <a:endParaRPr lang="ru-RU" sz="16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3247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Решение логических задач: метод блок-схем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</a:rPr>
              <a:t>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52969" y="1448736"/>
            <a:ext cx="883806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Пример №7</a:t>
            </a:r>
          </a:p>
          <a:p>
            <a:pPr algn="just"/>
            <a:r>
              <a:rPr lang="ru-RU" sz="1600" b="1" dirty="0" smtClean="0"/>
              <a:t>Среди </a:t>
            </a:r>
            <a:r>
              <a:rPr lang="ru-RU" sz="1600" b="1" dirty="0"/>
              <a:t>четырех монет одна фальшивая. Она отличается массой, однако неизвестно, легче она или тяжелее. Масса настоящей монеты 5 г. Как при помощи двух взвешиваний на чашечных весах обнаружить фальшивую монету, если имеется одна гиря массой 5 г? Можно ли при этих условиях опознать, легче фальшивая монета или тяжелее</a:t>
            </a:r>
            <a:r>
              <a:rPr lang="ru-RU" sz="1600" b="1" dirty="0" smtClean="0"/>
              <a:t>?</a:t>
            </a:r>
          </a:p>
          <a:p>
            <a:pPr algn="just"/>
            <a:endParaRPr lang="ru-RU" sz="1600" b="1" i="1" dirty="0">
              <a:effectLst/>
            </a:endParaRPr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Решение</a:t>
            </a:r>
          </a:p>
          <a:p>
            <a:pPr algn="just"/>
            <a:r>
              <a:rPr lang="ru-RU" sz="1600" b="1" dirty="0" smtClean="0"/>
              <a:t>Пусть </a:t>
            </a:r>
            <a:r>
              <a:rPr lang="ru-RU" sz="1600" b="1" dirty="0"/>
              <a:t>m1, m2, m3, m4 – массы четырех монет соответствен-но, Г - масса гири. Оформим решение в виде </a:t>
            </a:r>
            <a:r>
              <a:rPr lang="ru-RU" sz="1600" b="1" dirty="0" smtClean="0"/>
              <a:t>блок-схемы (на след. слайде). </a:t>
            </a:r>
            <a:r>
              <a:rPr lang="ru-RU" sz="1600" b="1" dirty="0"/>
              <a:t>Приведенная схема задает программу, осуществление которой позволяет установить фальшивую монету и определить, легче она или тяжелее. Взвешиваниям в блок-схеме соответствуют прямоугольники - операторы условного перехода. В схеме выделены первое и второе взвешивания горизонтальными линиями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8058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Что такое высказывания?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6868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Алгебра высказываний (алгебра логики)</a:t>
            </a:r>
            <a:r>
              <a:rPr lang="ru-RU" sz="1600" dirty="0" smtClean="0">
                <a:solidFill>
                  <a:srgbClr val="C00000"/>
                </a:solidFill>
              </a:rPr>
              <a:t> </a:t>
            </a:r>
            <a:r>
              <a:rPr lang="ru-RU" sz="1600" b="1" dirty="0" smtClean="0"/>
              <a:t>— раздел математической логики, в котором изучаются логические операции над высказываниями. </a:t>
            </a:r>
          </a:p>
          <a:p>
            <a:pPr algn="just"/>
            <a:endParaRPr lang="ru-RU" sz="1600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Высказывание</a:t>
            </a:r>
            <a:r>
              <a:rPr lang="ru-RU" sz="1600" dirty="0" smtClean="0"/>
              <a:t> </a:t>
            </a:r>
            <a:r>
              <a:rPr lang="ru-RU" sz="1600" b="1" dirty="0" smtClean="0"/>
              <a:t>— это утверждение, которое является либо истинным, либо ложным. Логическое высказывание принято обозначать заглавной латинской буквой – А,В,С,</a:t>
            </a:r>
            <a:r>
              <a:rPr lang="en-US" sz="1600" b="1" dirty="0" smtClean="0"/>
              <a:t>F,H,..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Высказывательной формой</a:t>
            </a:r>
            <a:r>
              <a:rPr lang="ru-RU" sz="1600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/>
              <a:t>называется логическое высказывание, в котором один из объектов заменён </a:t>
            </a:r>
            <a:r>
              <a:rPr lang="ru-RU" sz="1600" b="1" dirty="0" smtClean="0">
                <a:solidFill>
                  <a:srgbClr val="C00000"/>
                </a:solidFill>
              </a:rPr>
              <a:t>переменной</a:t>
            </a:r>
            <a:r>
              <a:rPr lang="ru-RU" sz="1600" b="1" dirty="0" smtClean="0"/>
              <a:t>. При подстановке вместо переменной какого-либо значения высказывательная форма превращается в высказывание.</a:t>
            </a:r>
            <a:endParaRPr lang="en-US" sz="1600" b="1" dirty="0" smtClean="0"/>
          </a:p>
          <a:p>
            <a:pPr algn="just"/>
            <a:endParaRPr lang="ru-RU" sz="1600" b="1" dirty="0" smtClean="0"/>
          </a:p>
          <a:p>
            <a:r>
              <a:rPr lang="ru-RU" sz="1600" b="1" dirty="0" smtClean="0"/>
              <a:t>Пример: </a:t>
            </a:r>
            <a:r>
              <a:rPr lang="ru-RU" sz="1600" b="1" dirty="0" smtClean="0">
                <a:solidFill>
                  <a:srgbClr val="C00000"/>
                </a:solidFill>
              </a:rPr>
              <a:t>«В городе </a:t>
            </a:r>
            <a:r>
              <a:rPr lang="ru-RU" sz="1600" b="1" dirty="0" err="1" smtClean="0">
                <a:solidFill>
                  <a:srgbClr val="C00000"/>
                </a:solidFill>
              </a:rPr>
              <a:t>x</a:t>
            </a:r>
            <a:r>
              <a:rPr lang="ru-RU" sz="1600" b="1" dirty="0" smtClean="0">
                <a:solidFill>
                  <a:srgbClr val="C00000"/>
                </a:solidFill>
              </a:rPr>
              <a:t> идёт дождь.» </a:t>
            </a:r>
            <a:r>
              <a:rPr lang="ru-RU" sz="1600" b="1" dirty="0" smtClean="0"/>
              <a:t>— высказывательная форма, </a:t>
            </a:r>
            <a:r>
              <a:rPr lang="ru-RU" sz="1600" b="1" dirty="0" smtClean="0">
                <a:solidFill>
                  <a:srgbClr val="C00000"/>
                </a:solidFill>
              </a:rPr>
              <a:t>«В городе Архангельске идёт дождь.»</a:t>
            </a:r>
            <a:r>
              <a:rPr lang="ru-RU" sz="1600" b="1" dirty="0" smtClean="0"/>
              <a:t> — высказывание.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Чаще всего предполагается (т. н. </a:t>
            </a:r>
            <a:r>
              <a:rPr lang="ru-RU" sz="1600" b="1" dirty="0" smtClean="0">
                <a:solidFill>
                  <a:srgbClr val="C00000"/>
                </a:solidFill>
              </a:rPr>
              <a:t>бинарная</a:t>
            </a:r>
            <a:r>
              <a:rPr lang="ru-RU" sz="1600" b="1" dirty="0" smtClean="0"/>
              <a:t> или </a:t>
            </a:r>
            <a:r>
              <a:rPr lang="ru-RU" sz="1600" b="1" dirty="0" smtClean="0">
                <a:solidFill>
                  <a:srgbClr val="C00000"/>
                </a:solidFill>
              </a:rPr>
              <a:t>двоичная логика</a:t>
            </a:r>
            <a:r>
              <a:rPr lang="ru-RU" sz="1600" b="1" dirty="0" smtClean="0"/>
              <a:t>, в отличие от, например, троичной логики), что высказывания могут быть только истинными или ложными.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Решение логических задач: метод блок-схем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</a:rPr>
              <a:t>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0834" name="Picture 2" descr="&amp;Bcy;&amp;acy;&amp;zhcy;&amp;iecy;&amp;ncy;&amp;ocy;&amp;vcy;&amp;Icy;&amp;Icy;&amp;Rcy;&amp;icy;&amp;scy;&amp;ucy;&amp;ncy;&amp;ocy;&amp;kcy;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1" y="1524851"/>
            <a:ext cx="8628085" cy="424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Решение логических задач: метод блок-схем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</a:rPr>
              <a:t>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51424" y="1448736"/>
            <a:ext cx="85511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Первое взвешивание: пусть m1 + m2 &lt; m3 + + Г. </a:t>
            </a:r>
            <a:endParaRPr lang="ru-RU" sz="1600" b="1" dirty="0" smtClean="0"/>
          </a:p>
          <a:p>
            <a:pPr algn="just"/>
            <a:r>
              <a:rPr lang="ru-RU" sz="1600" b="1" dirty="0" smtClean="0"/>
              <a:t>Это </a:t>
            </a:r>
            <a:r>
              <a:rPr lang="ru-RU" sz="1600" b="1" dirty="0"/>
              <a:t>означает, что фальшивая монета находится среди первых трех монет, и, следовательно, четвертая монета истинная, то есть m4 = 5.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Второе </a:t>
            </a:r>
            <a:r>
              <a:rPr lang="ru-RU" sz="1600" b="1" dirty="0"/>
              <a:t>взвешивание: пусть m1+m3 &gt; m4+Г. Тогда фальшивая монета тяжелее (так как m4+Г - вес двух истинных монет) и это либо первая, либо третья монета. Но показания весов при первом взвешивании (m1+m2 &lt; m3+Г) позволяют нам сделать вывод, что более тяжелой является третья монета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 </a:t>
            </a:r>
            <a:r>
              <a:rPr lang="ru-RU" sz="1600" b="1" dirty="0"/>
              <a:t>Если бы показания весов при втором взвешивании были противоположными, то фальшивая монета должна бы быть более легкой, а, стало быть, это была первая монета.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Наконец</a:t>
            </a:r>
            <a:r>
              <a:rPr lang="ru-RU" sz="1600" b="1" dirty="0"/>
              <a:t>, если при втором </a:t>
            </a:r>
            <a:r>
              <a:rPr lang="ru-RU" sz="1600" b="1" dirty="0" smtClean="0"/>
              <a:t>взвешивании </a:t>
            </a:r>
            <a:r>
              <a:rPr lang="ru-RU" sz="1600" b="1" dirty="0"/>
              <a:t>весы будут в равновесии, то и третья и первая монеты не могут быть фальшивыми. Следовательно, фальшивой является вторая монета и вес ее меньше 5 грамм.</a:t>
            </a:r>
          </a:p>
        </p:txBody>
      </p:sp>
    </p:spTree>
    <p:extLst>
      <p:ext uri="{BB962C8B-B14F-4D97-AF65-F5344CB8AC3E}">
        <p14:creationId xmlns:p14="http://schemas.microsoft.com/office/powerpoint/2010/main" val="78298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Решение логических задач.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</a:rPr>
              <a:t>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257288"/>
            <a:ext cx="850587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solidFill>
                  <a:srgbClr val="C00000"/>
                </a:solidFill>
              </a:rPr>
              <a:t>Задание </a:t>
            </a:r>
            <a:r>
              <a:rPr lang="ru-RU" b="1" dirty="0" smtClean="0">
                <a:solidFill>
                  <a:srgbClr val="C00000"/>
                </a:solidFill>
              </a:rPr>
              <a:t>№8</a:t>
            </a:r>
            <a:endParaRPr lang="en-US" b="1" dirty="0" smtClean="0">
              <a:solidFill>
                <a:srgbClr val="C00000"/>
              </a:solidFill>
            </a:endParaRPr>
          </a:p>
          <a:p>
            <a:pPr algn="just"/>
            <a:r>
              <a:rPr lang="ru-RU" sz="1600" b="1" dirty="0" smtClean="0"/>
              <a:t>Имеются </a:t>
            </a:r>
            <a:r>
              <a:rPr lang="ru-RU" sz="1600" b="1" dirty="0"/>
              <a:t>два сосуда — трехлитровый и пятилитровый. Нужно, пользуясь этими сосудами, получить 1, 2, 3, 4, 5, 6, 7 и 8 литров воды. В нашем распоряжении водопроводный кран и раковина, куда можно выливать воду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Решить задачу методом блок-схем.</a:t>
            </a:r>
            <a:endParaRPr lang="ru-RU" sz="1600" b="1" dirty="0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4" name="Rectangle 14"/>
          <p:cNvSpPr>
            <a:spLocks noChangeArrowheads="1"/>
          </p:cNvSpPr>
          <p:nvPr/>
        </p:nvSpPr>
        <p:spPr bwMode="auto">
          <a:xfrm>
            <a:off x="0" y="1371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57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Решение логических задач.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</a:rPr>
              <a:t>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257288"/>
            <a:ext cx="85058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Задание </a:t>
            </a:r>
            <a:r>
              <a:rPr lang="ru-RU" sz="1600" b="1" dirty="0" smtClean="0">
                <a:solidFill>
                  <a:srgbClr val="C00000"/>
                </a:solidFill>
              </a:rPr>
              <a:t>№9</a:t>
            </a:r>
            <a:endParaRPr lang="en-US" sz="1600" b="1" dirty="0" smtClean="0">
              <a:solidFill>
                <a:srgbClr val="C00000"/>
              </a:solidFill>
            </a:endParaRPr>
          </a:p>
          <a:p>
            <a:pPr algn="just"/>
            <a:endParaRPr lang="en-US" sz="1600" b="1" dirty="0" smtClean="0">
              <a:solidFill>
                <a:srgbClr val="C00000"/>
              </a:solidFill>
            </a:endParaRPr>
          </a:p>
          <a:p>
            <a:pPr algn="just"/>
            <a:r>
              <a:rPr lang="ru-RU" sz="1600" b="1" dirty="0" smtClean="0"/>
              <a:t>В чашке, стакане, кувшине и банке находятся молоко, лимонад, квас и вода. Известно, что вода и молоко не в чашке</a:t>
            </a:r>
            <a:r>
              <a:rPr lang="en-US" sz="1600" b="1" dirty="0" smtClean="0"/>
              <a:t>,</a:t>
            </a:r>
            <a:r>
              <a:rPr lang="ru-RU" sz="1600" b="1" dirty="0" smtClean="0"/>
              <a:t> сосуд с лимонадом стоит между кувшином и сосудом с квасом</a:t>
            </a:r>
            <a:r>
              <a:rPr lang="en-US" sz="1600" b="1" dirty="0" smtClean="0"/>
              <a:t>,</a:t>
            </a:r>
            <a:r>
              <a:rPr lang="ru-RU" sz="1600" b="1" dirty="0" smtClean="0"/>
              <a:t> в банке не лимонад и не вода</a:t>
            </a:r>
            <a:r>
              <a:rPr lang="en-US" sz="1600" b="1" dirty="0" smtClean="0"/>
              <a:t>,</a:t>
            </a:r>
            <a:r>
              <a:rPr lang="ru-RU" sz="1600" b="1" dirty="0" smtClean="0"/>
              <a:t> а стакан стоит между сосудом с молоком и банкой. Вода находится в</a:t>
            </a:r>
            <a:r>
              <a:rPr lang="en-US" sz="1600" b="1" dirty="0" smtClean="0"/>
              <a:t> </a:t>
            </a:r>
            <a:r>
              <a:rPr lang="en-US" sz="1600" b="1" dirty="0" smtClean="0">
                <a:solidFill>
                  <a:srgbClr val="C00000"/>
                </a:solidFill>
              </a:rPr>
              <a:t>???</a:t>
            </a:r>
            <a:endParaRPr lang="ru-RU" sz="1600" b="1" dirty="0" smtClean="0">
              <a:solidFill>
                <a:srgbClr val="C00000"/>
              </a:solidFill>
            </a:endParaRPr>
          </a:p>
          <a:p>
            <a:pPr algn="just"/>
            <a:endParaRPr lang="ru-RU" sz="1600" b="1" dirty="0" smtClean="0">
              <a:solidFill>
                <a:srgbClr val="C00000"/>
              </a:solidFill>
            </a:endParaRPr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4" name="Rectangle 14"/>
          <p:cNvSpPr>
            <a:spLocks noChangeArrowheads="1"/>
          </p:cNvSpPr>
          <p:nvPr/>
        </p:nvSpPr>
        <p:spPr bwMode="auto">
          <a:xfrm>
            <a:off x="0" y="1371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112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Переключательные схемы.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</a:rPr>
              <a:t>7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257288"/>
            <a:ext cx="85058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В ЭВМ применяются электрические схемы, состоящие из множества </a:t>
            </a:r>
            <a:r>
              <a:rPr lang="ru-RU" sz="1600" b="1" dirty="0" smtClean="0">
                <a:solidFill>
                  <a:srgbClr val="C00000"/>
                </a:solidFill>
              </a:rPr>
              <a:t>переключателей</a:t>
            </a:r>
            <a:r>
              <a:rPr lang="ru-RU" sz="1600" b="1" dirty="0" smtClean="0"/>
              <a:t>. Переключатель может находиться только в двух состояниях: </a:t>
            </a:r>
            <a:r>
              <a:rPr lang="ru-RU" sz="1600" b="1" dirty="0" smtClean="0">
                <a:solidFill>
                  <a:srgbClr val="C00000"/>
                </a:solidFill>
              </a:rPr>
              <a:t>замкнутом</a:t>
            </a:r>
            <a:r>
              <a:rPr lang="ru-RU" sz="1600" b="1" dirty="0" smtClean="0"/>
              <a:t> и </a:t>
            </a:r>
            <a:r>
              <a:rPr lang="ru-RU" sz="1600" b="1" dirty="0" smtClean="0">
                <a:solidFill>
                  <a:srgbClr val="C00000"/>
                </a:solidFill>
              </a:rPr>
              <a:t>разомкнутом</a:t>
            </a:r>
            <a:r>
              <a:rPr lang="ru-RU" sz="1600" b="1" dirty="0" smtClean="0"/>
              <a:t>. В первом случае – ток проходит, во втором – нет.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Описывать работу таких схем очень удобно с помощью алгебры логики.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В зависимости от положения переключателей можно получить или не получить сигналы на выходах.</a:t>
            </a:r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5954" name="Picture 2" descr="http://logic.ly/img/logicly-screen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7" y="3352788"/>
            <a:ext cx="3989594" cy="277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4571999" y="3711554"/>
            <a:ext cx="40939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Сервис </a:t>
            </a:r>
            <a:r>
              <a:rPr lang="en-US" sz="1600" b="1" dirty="0" smtClean="0">
                <a:hlinkClick r:id="rId6"/>
              </a:rPr>
              <a:t>http://logic.ly</a:t>
            </a:r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 smtClean="0"/>
              <a:t>Проектирование различных логических схем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Вентили, триггеры и сумматоры.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28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257288"/>
            <a:ext cx="850587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Вентиль</a:t>
            </a:r>
            <a:r>
              <a:rPr lang="ru-RU" sz="1600" b="1" dirty="0" smtClean="0"/>
              <a:t> представляет собой логический элемент, который принимает одни двоичные значения и выдает другие в зависимости от своей реализации. Так, например, есть вентили, реализующие логическое умножение (конъюнкцию), сложение (дизъюнкцию) и отрицание.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Триггеры, полусумматоры и сумматоры </a:t>
            </a:r>
            <a:r>
              <a:rPr lang="ru-RU" sz="1600" b="1" dirty="0" smtClean="0"/>
              <a:t>– это относительно сложные устройства, состоящие из более простых элементов – вентилей. Триггер способен хранить один двоичный разряд, за счет того, что может находиться в двух устойчивых состояниях. В основном триггеры используется </a:t>
            </a:r>
            <a:r>
              <a:rPr lang="ru-RU" sz="1600" b="1" dirty="0" smtClean="0">
                <a:solidFill>
                  <a:srgbClr val="C00000"/>
                </a:solidFill>
              </a:rPr>
              <a:t>в регистрах процессора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Сумматоры</a:t>
            </a:r>
            <a:r>
              <a:rPr lang="ru-RU" sz="1600" b="1" dirty="0" smtClean="0"/>
              <a:t> широко используются в </a:t>
            </a:r>
            <a:r>
              <a:rPr lang="ru-RU" sz="1600" b="1" dirty="0" smtClean="0">
                <a:solidFill>
                  <a:srgbClr val="C00000"/>
                </a:solidFill>
              </a:rPr>
              <a:t>арифметико-логических устройствах (АЛУ) </a:t>
            </a:r>
            <a:r>
              <a:rPr lang="ru-RU" sz="1600" b="1" dirty="0" smtClean="0"/>
              <a:t>процессора и выполняют суммирование двоичных разрядов.</a:t>
            </a:r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Вентили.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29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257288"/>
            <a:ext cx="850587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Простейший вентиль представляет собой </a:t>
            </a:r>
            <a:r>
              <a:rPr lang="ru-RU" sz="1600" b="1" dirty="0" smtClean="0">
                <a:solidFill>
                  <a:srgbClr val="C00000"/>
                </a:solidFill>
              </a:rPr>
              <a:t>транзисторный инвертор</a:t>
            </a:r>
            <a:r>
              <a:rPr lang="ru-RU" sz="1600" b="1" dirty="0" smtClean="0"/>
              <a:t>, который преобразует низкое напряжение в высокое или наоборот (высокое в низкое). Это можно представить как преобразование логического нуля в логическую единицу или наоборот. Т.е. получаем </a:t>
            </a:r>
            <a:r>
              <a:rPr lang="ru-RU" sz="1600" b="1" dirty="0" smtClean="0">
                <a:solidFill>
                  <a:srgbClr val="C00000"/>
                </a:solidFill>
              </a:rPr>
              <a:t>вентиль НЕ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Соединив пару транзисторов различным способом, получают </a:t>
            </a:r>
            <a:r>
              <a:rPr lang="ru-RU" sz="1600" b="1" dirty="0" smtClean="0">
                <a:solidFill>
                  <a:srgbClr val="C00000"/>
                </a:solidFill>
              </a:rPr>
              <a:t>вентили ИЛИ-НЕ</a:t>
            </a:r>
            <a:r>
              <a:rPr lang="ru-RU" sz="1600" b="1" dirty="0" smtClean="0"/>
              <a:t> и </a:t>
            </a:r>
            <a:r>
              <a:rPr lang="ru-RU" sz="1600" b="1" dirty="0" smtClean="0">
                <a:solidFill>
                  <a:srgbClr val="C00000"/>
                </a:solidFill>
              </a:rPr>
              <a:t>И-НЕ</a:t>
            </a:r>
            <a:r>
              <a:rPr lang="ru-RU" sz="1600" b="1" dirty="0" smtClean="0"/>
              <a:t>. Эти вентили принимают уже не один, а два и более входных сигнала.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Выходной сигнал всегда один и зависит (выдает высокое или низкое напряжение) от входных сигналов.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В случае вентиля ИЛИ-НЕ получить высокое напряжение (логическую единицу) можно только при условии низкого напряжении на всех входах. В случае вентиля И-НЕ все наоборот: логическая единица получается, если все входные сигналы будут нулевыми.</a:t>
            </a:r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Вентили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30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00288" y="1343029"/>
            <a:ext cx="4369370" cy="480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Триггеры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31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228576" y="1257288"/>
            <a:ext cx="868684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Память</a:t>
            </a:r>
            <a:r>
              <a:rPr lang="ru-RU" sz="1600" b="1" dirty="0" smtClean="0"/>
              <a:t> (устройство, предназначенное для хранения данных и команд) является важной частью компьютера. Можно сказать, что она его и определяет: если вычислительное устройство не имеет памяти, то оно уже не компьютер.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Элементарной единицей компьютерной памяти является </a:t>
            </a:r>
            <a:r>
              <a:rPr lang="ru-RU" sz="1600" b="1" dirty="0" smtClean="0">
                <a:solidFill>
                  <a:srgbClr val="C00000"/>
                </a:solidFill>
              </a:rPr>
              <a:t>бит</a:t>
            </a:r>
            <a:r>
              <a:rPr lang="ru-RU" sz="1600" b="1" dirty="0" smtClean="0"/>
              <a:t>. Поэтому требуется устройство, способное находиться в двух состояниях, т.е. хранить </a:t>
            </a:r>
            <a:r>
              <a:rPr lang="ru-RU" sz="1600" b="1" dirty="0" smtClean="0">
                <a:solidFill>
                  <a:srgbClr val="C00000"/>
                </a:solidFill>
              </a:rPr>
              <a:t>единицу или ноль</a:t>
            </a:r>
            <a:r>
              <a:rPr lang="ru-RU" sz="1600" b="1" dirty="0" smtClean="0"/>
              <a:t>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Также это устройство должно уметь быстро </a:t>
            </a:r>
            <a:r>
              <a:rPr lang="ru-RU" sz="1600" b="1" dirty="0" smtClean="0">
                <a:solidFill>
                  <a:srgbClr val="C00000"/>
                </a:solidFill>
              </a:rPr>
              <a:t>переключаться из одного состояния в другое </a:t>
            </a:r>
            <a:r>
              <a:rPr lang="ru-RU" sz="1600" b="1" dirty="0" smtClean="0"/>
              <a:t>под внешним воздействием, что дает возможность изменять информацию. Ну и наконец, устройство должно позволять определять его состояние, т.е. </a:t>
            </a:r>
            <a:r>
              <a:rPr lang="ru-RU" sz="1600" b="1" dirty="0" smtClean="0">
                <a:solidFill>
                  <a:srgbClr val="C00000"/>
                </a:solidFill>
              </a:rPr>
              <a:t>предоставлять во вне информацию о своем состоянии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Устройством, способным запоминать, хранить и позволяющим считывать информацию, является </a:t>
            </a:r>
            <a:r>
              <a:rPr lang="ru-RU" sz="1600" b="1" dirty="0" smtClean="0">
                <a:solidFill>
                  <a:srgbClr val="C00000"/>
                </a:solidFill>
              </a:rPr>
              <a:t>триггер</a:t>
            </a:r>
            <a:r>
              <a:rPr lang="ru-RU" sz="1600" b="1" dirty="0" smtClean="0"/>
              <a:t>. Он был изобретен в начале XX века </a:t>
            </a:r>
            <a:r>
              <a:rPr lang="ru-RU" sz="1600" b="1" dirty="0" smtClean="0">
                <a:solidFill>
                  <a:srgbClr val="C00000"/>
                </a:solidFill>
              </a:rPr>
              <a:t>Бонч-Бруевичем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Разнообразие триггеров весьма велико. Наиболее простой из них так называемый </a:t>
            </a:r>
            <a:r>
              <a:rPr lang="ru-RU" sz="1600" b="1" dirty="0" smtClean="0">
                <a:solidFill>
                  <a:srgbClr val="C00000"/>
                </a:solidFill>
              </a:rPr>
              <a:t>RS-триггер</a:t>
            </a:r>
            <a:r>
              <a:rPr lang="ru-RU" sz="1600" b="1" dirty="0" smtClean="0"/>
              <a:t>, который собирается из двух вентилей. Обычно используют </a:t>
            </a:r>
            <a:r>
              <a:rPr lang="ru-RU" sz="1600" b="1" dirty="0" smtClean="0">
                <a:solidFill>
                  <a:srgbClr val="C00000"/>
                </a:solidFill>
              </a:rPr>
              <a:t>вентили ИЛИ-НЕ </a:t>
            </a:r>
            <a:r>
              <a:rPr lang="ru-RU" sz="1600" b="1" dirty="0" smtClean="0"/>
              <a:t>или </a:t>
            </a:r>
            <a:r>
              <a:rPr lang="ru-RU" sz="1600" b="1" dirty="0" smtClean="0">
                <a:solidFill>
                  <a:srgbClr val="C00000"/>
                </a:solidFill>
              </a:rPr>
              <a:t>И-НЕ</a:t>
            </a:r>
            <a:r>
              <a:rPr lang="ru-RU" sz="1600" b="1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Триггеры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32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228576" y="1257288"/>
            <a:ext cx="8686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Триггер (англ. </a:t>
            </a:r>
            <a:r>
              <a:rPr lang="en-US" sz="1600" b="1" dirty="0" smtClean="0">
                <a:solidFill>
                  <a:srgbClr val="C00000"/>
                </a:solidFill>
              </a:rPr>
              <a:t>trigger – </a:t>
            </a:r>
            <a:r>
              <a:rPr lang="ru-RU" sz="1600" b="1" dirty="0" smtClean="0">
                <a:solidFill>
                  <a:srgbClr val="C00000"/>
                </a:solidFill>
              </a:rPr>
              <a:t>защелка)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smtClean="0"/>
              <a:t>– </a:t>
            </a:r>
            <a:r>
              <a:rPr lang="ru-RU" sz="1600" b="1" dirty="0" smtClean="0"/>
              <a:t>это логическая схема, способная хранить 1 бит информации (1 или 0). Строится на двух элементах </a:t>
            </a:r>
            <a:r>
              <a:rPr lang="ru-RU" sz="1600" b="1" dirty="0" smtClean="0">
                <a:solidFill>
                  <a:srgbClr val="C00000"/>
                </a:solidFill>
              </a:rPr>
              <a:t>ИЛИ-НЕ</a:t>
            </a:r>
            <a:r>
              <a:rPr lang="ru-RU" sz="1600" b="1" dirty="0" smtClean="0"/>
              <a:t> или на двух элементах </a:t>
            </a:r>
            <a:r>
              <a:rPr lang="ru-RU" sz="1600" b="1" dirty="0" smtClean="0">
                <a:solidFill>
                  <a:srgbClr val="C00000"/>
                </a:solidFill>
              </a:rPr>
              <a:t>И-НЕ</a:t>
            </a:r>
            <a:r>
              <a:rPr lang="ru-RU" sz="1600" b="1" dirty="0" smtClean="0"/>
              <a:t>. </a:t>
            </a: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99" y="1988808"/>
            <a:ext cx="3937000" cy="387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96" y="2258844"/>
            <a:ext cx="44323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696333" y="5369036"/>
            <a:ext cx="33468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1600" b="1" dirty="0" smtClean="0"/>
              <a:t>Продемонстрировать </a:t>
            </a:r>
            <a:r>
              <a:rPr lang="en-US" sz="1600" b="1" dirty="0" smtClean="0">
                <a:hlinkClick r:id="rId7"/>
              </a:rPr>
              <a:t>http</a:t>
            </a:r>
            <a:r>
              <a:rPr lang="en-US" sz="1600" b="1" dirty="0">
                <a:hlinkClick r:id="rId7"/>
              </a:rPr>
              <a:t>://logic.ly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382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Исключения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686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«То, что я сейчас утверждаю, – ложно», ибо если оно истинно – то оно ложно, а если допустить, что оно ложно, то оно истинно.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«То, что утверждается в этом предложении, не может быть доказано».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Триггеры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33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228576" y="1257288"/>
            <a:ext cx="86868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Триггер (</a:t>
            </a:r>
            <a:r>
              <a:rPr lang="en-US" sz="1600" b="1" dirty="0" smtClean="0">
                <a:solidFill>
                  <a:srgbClr val="C00000"/>
                </a:solidFill>
              </a:rPr>
              <a:t>FLIP-FLOP</a:t>
            </a:r>
            <a:r>
              <a:rPr lang="ru-RU" sz="1600" b="1" dirty="0" smtClean="0">
                <a:solidFill>
                  <a:srgbClr val="C00000"/>
                </a:solidFill>
              </a:rPr>
              <a:t>) </a:t>
            </a:r>
            <a:r>
              <a:rPr lang="ru-RU" sz="1600" b="1" dirty="0"/>
              <a:t>– это устройство, обладающее двумя состояниями устойчивого равновесия и способное переходить из одного устойчивого состояния в другое под воздействием внешнего управляющего сигнала. В любом устойчивом состоянии на одном выходе триггера высокий электрический потенциал, на другом – низкий. </a:t>
            </a:r>
            <a:endParaRPr lang="ru-RU" sz="1600" b="1" dirty="0" smtClean="0"/>
          </a:p>
          <a:p>
            <a:pPr algn="just"/>
            <a:r>
              <a:rPr lang="ru-RU" sz="1600" b="1" dirty="0" smtClean="0"/>
              <a:t>Переход </a:t>
            </a:r>
            <a:r>
              <a:rPr lang="ru-RU" sz="1600" b="1" dirty="0"/>
              <a:t>триггера из одного устойчивого состояния в другое происходит лавинообразно. При этом потенциал на выходе триггера меняется на противоположный.</a:t>
            </a:r>
            <a:endParaRPr lang="ru-RU" sz="1600" b="1" dirty="0" smtClean="0"/>
          </a:p>
        </p:txBody>
      </p:sp>
      <p:pic>
        <p:nvPicPr>
          <p:cNvPr id="128002" name="Picture 2" descr="RS - &amp;tcy;&amp;rcy;&amp;icy;&amp;gcy;&amp;gcy;&amp;iecy;&amp;rcy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6" y="2866269"/>
            <a:ext cx="2012497" cy="185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141676" y="2826948"/>
            <a:ext cx="683231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Применение триггеров: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 smtClean="0"/>
              <a:t>для </a:t>
            </a:r>
            <a:r>
              <a:rPr lang="ru-RU" sz="1600" b="1" dirty="0"/>
              <a:t>формирования импульсов прямоугольной формы заданной </a:t>
            </a:r>
            <a:r>
              <a:rPr lang="ru-RU" sz="1600" b="1" dirty="0" smtClean="0"/>
              <a:t>длительности</a:t>
            </a:r>
            <a:r>
              <a:rPr lang="en-US" sz="1600" b="1" dirty="0" smtClean="0"/>
              <a:t>;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 smtClean="0"/>
              <a:t>для </a:t>
            </a:r>
            <a:r>
              <a:rPr lang="ru-RU" sz="1600" b="1" dirty="0"/>
              <a:t>получения последовательности импульсов прямоугольной формы из синусоидального </a:t>
            </a:r>
            <a:r>
              <a:rPr lang="ru-RU" sz="1600" b="1" dirty="0" smtClean="0"/>
              <a:t>сигнала</a:t>
            </a:r>
            <a:r>
              <a:rPr lang="en-US" sz="1600" b="1" dirty="0" smtClean="0"/>
              <a:t>;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 smtClean="0"/>
              <a:t>для </a:t>
            </a:r>
            <a:r>
              <a:rPr lang="ru-RU" sz="1600" b="1" dirty="0"/>
              <a:t>деления частоты входных импульсов; если включить последовательно несколько триггеров, то частота разделится в 2n раз (n –количество триггеров</a:t>
            </a:r>
            <a:r>
              <a:rPr lang="ru-RU" sz="1600" b="1" dirty="0" smtClean="0"/>
              <a:t>)</a:t>
            </a:r>
            <a:r>
              <a:rPr lang="en-US" sz="1600" b="1" dirty="0" smtClean="0"/>
              <a:t>;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 smtClean="0"/>
              <a:t>триггер </a:t>
            </a:r>
            <a:r>
              <a:rPr lang="ru-RU" sz="1600" b="1" dirty="0"/>
              <a:t>используется в качестве запоминающей ячейки (ведь триггер имеет два </a:t>
            </a:r>
            <a:r>
              <a:rPr lang="ru-RU" sz="1600" b="1" dirty="0" smtClean="0"/>
              <a:t>устойчивых </a:t>
            </a:r>
            <a:r>
              <a:rPr lang="ru-RU" sz="1600" b="1" dirty="0"/>
              <a:t>состояния</a:t>
            </a:r>
            <a:r>
              <a:rPr lang="ru-RU" sz="1600" b="1" dirty="0" smtClean="0"/>
              <a:t>)</a:t>
            </a:r>
            <a:r>
              <a:rPr lang="en-US" sz="1600" b="1" dirty="0" smtClean="0"/>
              <a:t>;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 smtClean="0"/>
              <a:t>используется </a:t>
            </a:r>
            <a:r>
              <a:rPr lang="ru-RU" sz="1600" b="1" dirty="0"/>
              <a:t>в качестве порогового устройства, счетчика импульсов, в аналого-цифровых преобразователях (АЦП), в цифроаналоговых преобразователях (ЦАП</a:t>
            </a:r>
            <a:r>
              <a:rPr lang="ru-RU" sz="1600" b="1" dirty="0" smtClean="0"/>
              <a:t>)</a:t>
            </a:r>
            <a:r>
              <a:rPr lang="en-US" sz="1600" b="1" dirty="0"/>
              <a:t>.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258709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Триггеры.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34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228576" y="1257288"/>
            <a:ext cx="868684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Задание </a:t>
            </a:r>
            <a:r>
              <a:rPr lang="ru-RU" sz="1600" b="1" dirty="0" smtClean="0">
                <a:solidFill>
                  <a:srgbClr val="C00000"/>
                </a:solidFill>
              </a:rPr>
              <a:t>№9</a:t>
            </a:r>
            <a:endParaRPr lang="en-US" sz="1600" b="1" dirty="0" smtClean="0">
              <a:solidFill>
                <a:srgbClr val="C00000"/>
              </a:solidFill>
            </a:endParaRPr>
          </a:p>
          <a:p>
            <a:pPr algn="just"/>
            <a:endParaRPr lang="en-US" sz="1600" b="1" dirty="0"/>
          </a:p>
          <a:p>
            <a:pPr algn="just"/>
            <a:r>
              <a:rPr lang="ru-RU" sz="1600" b="1" dirty="0" smtClean="0"/>
              <a:t>Часто </a:t>
            </a:r>
            <a:r>
              <a:rPr lang="ru-RU" sz="1600" b="1" dirty="0"/>
              <a:t>сигналы проходят через тракты, не обладающие одинаковой задержкой. Поэтому сигналы попадают на входы схемы не одновременно, что вызывает ложное срабатывание триггера – эффект «гонок». Чтобы этого не происходило, используют </a:t>
            </a:r>
            <a:r>
              <a:rPr lang="ru-RU" sz="1600" b="1" dirty="0" smtClean="0"/>
              <a:t>синхронные </a:t>
            </a:r>
            <a:r>
              <a:rPr lang="ru-RU" sz="1600" b="1" dirty="0"/>
              <a:t>RS </a:t>
            </a:r>
            <a:r>
              <a:rPr lang="ru-RU" sz="1600" b="1" dirty="0" smtClean="0"/>
              <a:t>триггеры.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Смоделировать работу </a:t>
            </a:r>
            <a:endParaRPr lang="en-US" sz="1600" b="1" dirty="0" smtClean="0"/>
          </a:p>
          <a:p>
            <a:pPr algn="just"/>
            <a:r>
              <a:rPr lang="ru-RU" sz="1600" b="1" dirty="0" smtClean="0"/>
              <a:t>однотактного синхронного</a:t>
            </a:r>
            <a:r>
              <a:rPr lang="en-US" sz="1600" b="1" dirty="0" smtClean="0"/>
              <a:t> RS</a:t>
            </a:r>
            <a:r>
              <a:rPr lang="ru-RU" sz="1600" b="1" dirty="0" smtClean="0"/>
              <a:t> триггера:</a:t>
            </a:r>
          </a:p>
          <a:p>
            <a:pPr algn="just"/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Смоделировать работу </a:t>
            </a:r>
            <a:endParaRPr lang="en-US" sz="1600" b="1" dirty="0" smtClean="0"/>
          </a:p>
          <a:p>
            <a:pPr algn="just"/>
            <a:r>
              <a:rPr lang="ru-RU" sz="1600" b="1" dirty="0" smtClean="0"/>
              <a:t>двухтактного синхронного </a:t>
            </a:r>
            <a:r>
              <a:rPr lang="en-US" sz="1600" b="1" dirty="0" smtClean="0"/>
              <a:t>RS </a:t>
            </a:r>
            <a:r>
              <a:rPr lang="ru-RU" sz="1600" b="1" dirty="0" smtClean="0"/>
              <a:t>триггера: </a:t>
            </a:r>
          </a:p>
        </p:txBody>
      </p:sp>
      <p:pic>
        <p:nvPicPr>
          <p:cNvPr id="129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724" y="2603424"/>
            <a:ext cx="2970396" cy="1591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87" y="4474523"/>
            <a:ext cx="2916634" cy="1680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Полусумматор.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35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228576" y="1257288"/>
            <a:ext cx="875401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Сложение в пределах одного разряда (без учета возможной пришедшей единицы из младшего разряда) можно реализовать изображенной ниже схемой, которая называется </a:t>
            </a:r>
            <a:r>
              <a:rPr lang="ru-RU" sz="1600" b="1" dirty="0" smtClean="0">
                <a:solidFill>
                  <a:srgbClr val="C00000"/>
                </a:solidFill>
              </a:rPr>
              <a:t>полусумматором</a:t>
            </a:r>
            <a:r>
              <a:rPr lang="ru-RU" sz="1600" b="1" dirty="0" smtClean="0"/>
              <a:t>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У полусумматора два входа (для слагаемых) и два выхода (для суммы и переноса).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Показанный здесь полусумматор состоит из вентиля ИЛИ, вентиля НЕ и двух вентилей И, складывает два одноразрядных двоичных числа.</a:t>
            </a:r>
            <a:endParaRPr lang="ru-RU" sz="1600" b="1" dirty="0" smtClean="0"/>
          </a:p>
        </p:txBody>
      </p:sp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52" y="3380946"/>
            <a:ext cx="5705817" cy="2667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Полусумматор.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36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228576" y="1257288"/>
            <a:ext cx="87540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Ток с двух входов направляется на вентили ИЛИ и </a:t>
            </a:r>
            <a:r>
              <a:rPr lang="ru-RU" sz="1600" b="1" dirty="0" err="1"/>
              <a:t>И</a:t>
            </a:r>
            <a:r>
              <a:rPr lang="ru-RU" sz="1600" b="1" dirty="0"/>
              <a:t>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В </a:t>
            </a:r>
            <a:r>
              <a:rPr lang="ru-RU" sz="1600" b="1" dirty="0"/>
              <a:t>первом случае направляются 1 и 0. Вентиль ИЛИ дает 1, а вентиль И - 0. </a:t>
            </a:r>
            <a:endParaRPr lang="ru-RU" sz="1600" b="1" dirty="0" smtClean="0"/>
          </a:p>
          <a:p>
            <a:pPr algn="just"/>
            <a:r>
              <a:rPr lang="ru-RU" sz="1600" b="1" dirty="0" smtClean="0"/>
              <a:t>Затем </a:t>
            </a:r>
            <a:r>
              <a:rPr lang="ru-RU" sz="1600" b="1" dirty="0"/>
              <a:t>вентиль НЕ инвертирует 0 на 1, которая вместе с другой 1 от вентиля ИЛИ поступает на второй вентиль И. </a:t>
            </a:r>
            <a:endParaRPr lang="ru-RU" sz="1600" b="1" dirty="0" smtClean="0"/>
          </a:p>
          <a:p>
            <a:pPr algn="just"/>
            <a:r>
              <a:rPr lang="ru-RU" sz="1600" b="1" dirty="0" smtClean="0"/>
              <a:t>В </a:t>
            </a:r>
            <a:r>
              <a:rPr lang="ru-RU" sz="1600" b="1" dirty="0"/>
              <a:t>результате получается 1, а бит переноса отсутствует.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Во </a:t>
            </a:r>
            <a:r>
              <a:rPr lang="ru-RU" sz="1600" b="1" dirty="0"/>
              <a:t>втором случае складываются 1 и 1. Возникает бит переноса, а НЕ инвертирует 1 на 0, в результате чего на выходе получается 0.</a:t>
            </a: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52" y="3533509"/>
            <a:ext cx="5671206" cy="262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403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Полусумматор.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37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3906" name="Picture 2" descr="http://chernykh.net/images/stories/food/logsum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30" y="1538748"/>
            <a:ext cx="5794242" cy="292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52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Вентили, триггеры и сумматоры.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38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228576" y="1257288"/>
            <a:ext cx="86868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Арифметико-логическое устройство процессора (АЛУ) обязательно содержит в своем составе такие элементы как </a:t>
            </a:r>
            <a:r>
              <a:rPr lang="ru-RU" sz="1600" b="1" dirty="0" smtClean="0">
                <a:solidFill>
                  <a:srgbClr val="C00000"/>
                </a:solidFill>
              </a:rPr>
              <a:t>сумматоры</a:t>
            </a:r>
            <a:r>
              <a:rPr lang="ru-RU" sz="1600" b="1" dirty="0" smtClean="0"/>
              <a:t>. Эти схемы позволяют складывать двоичные числа.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Например, требуется сложить двоичные числа 1001 и 0011. </a:t>
            </a:r>
          </a:p>
          <a:p>
            <a:pPr algn="just"/>
            <a:endParaRPr lang="ru-RU" sz="1600" b="1" dirty="0" smtClean="0"/>
          </a:p>
          <a:p>
            <a:pPr marL="457200" indent="-457200" algn="just">
              <a:buAutoNum type="arabicPeriod"/>
            </a:pPr>
            <a:r>
              <a:rPr lang="ru-RU" sz="1600" b="1" dirty="0" smtClean="0"/>
              <a:t>Сначала складываем младшие разряды (последние цифры): 1+1=10. Т.е. в младшем разряде будет 0, а единица – это перенос в старший разряд. </a:t>
            </a:r>
          </a:p>
          <a:p>
            <a:pPr marL="457200" indent="-457200" algn="just">
              <a:buAutoNum type="arabicPeriod"/>
            </a:pPr>
            <a:r>
              <a:rPr lang="ru-RU" sz="1600" b="1" dirty="0" smtClean="0"/>
              <a:t>Далее: 0 + 1 + 1(от переноса) = 10, т.е. в данном разряде снова запишется 0, а единица уйдет в старший разряд. </a:t>
            </a:r>
          </a:p>
          <a:p>
            <a:pPr marL="457200" indent="-457200" algn="just">
              <a:buAutoNum type="arabicPeriod"/>
            </a:pPr>
            <a:r>
              <a:rPr lang="ru-RU" sz="1600" b="1" dirty="0" smtClean="0"/>
              <a:t>На третьем шаге: 0 + 0 + 1(от переноса) = 1. В итоге сумма равна 1100.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Сумматоры.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39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228576" y="1257288"/>
            <a:ext cx="86868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Подобно тому как вентили соединяются в сумматоры, отдельные сумматоры можно связать в единую схему, образующую </a:t>
            </a:r>
            <a:r>
              <a:rPr lang="ru-RU" sz="1600" b="1" dirty="0">
                <a:solidFill>
                  <a:srgbClr val="C00000"/>
                </a:solidFill>
              </a:rPr>
              <a:t>каскадный сумматор </a:t>
            </a:r>
            <a:r>
              <a:rPr lang="ru-RU" sz="1600" b="1" dirty="0"/>
              <a:t>- устройство, в котором на каждую пару битов приходится один сумматор.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Например, два </a:t>
            </a:r>
            <a:r>
              <a:rPr lang="ru-RU" sz="1600" b="1" dirty="0"/>
              <a:t>четырехбитных числа (справа) складываются при помощи каскада из 4 сумматоров. Для самого младшего разряда используется полусумматор, который может генерировать бит переноса, но сам не получает его. Остальные сумматоры - полные.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Цепочку </a:t>
            </a:r>
            <a:r>
              <a:rPr lang="ru-RU" sz="1600" b="1" dirty="0"/>
              <a:t>сумматоров можно продолжить так, чтобы это позволило складывать двоичные числа с требуемым количеством разрядов.</a:t>
            </a:r>
            <a:endParaRPr lang="ru-RU" sz="1600" b="1" dirty="0" smtClean="0"/>
          </a:p>
        </p:txBody>
      </p:sp>
      <p:pic>
        <p:nvPicPr>
          <p:cNvPr id="2" name="Picture 2" descr="http://chernykh.net/images/stories/food/logpl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599" y="4023703"/>
            <a:ext cx="2160834" cy="20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28576" y="4372173"/>
            <a:ext cx="63236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Сложение эквивалентных чисел в двоичной и десятичной системах дает одинаковые результаты, в том числе и перенос в следующие разряды. </a:t>
            </a:r>
            <a:endParaRPr lang="ru-RU" sz="1600" b="1" dirty="0" smtClean="0"/>
          </a:p>
          <a:p>
            <a:endParaRPr lang="ru-RU" sz="1600" b="1" dirty="0"/>
          </a:p>
          <a:p>
            <a:pPr algn="just"/>
            <a:r>
              <a:rPr lang="ru-RU" sz="1600" b="1" dirty="0" smtClean="0"/>
              <a:t>Например</a:t>
            </a:r>
            <a:r>
              <a:rPr lang="ru-RU" sz="1600" b="1" dirty="0"/>
              <a:t>, число 7 в двоичной форме равно 0111, а 6 - 0110; соответственно результат их сложения 13 в двоичной системе равен сумме чисел 0111 и 0110, т. е. двоичному числу 1101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Битовые операции.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347776"/>
            <a:ext cx="85963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Во многих языках программирования допустимы логические операции над битами целых чисел (</a:t>
            </a:r>
            <a:r>
              <a:rPr lang="ru-RU" sz="1600" b="1" dirty="0" smtClean="0">
                <a:solidFill>
                  <a:srgbClr val="C00000"/>
                </a:solidFill>
              </a:rPr>
              <a:t>побитовые операции</a:t>
            </a:r>
            <a:r>
              <a:rPr lang="ru-RU" sz="1600" b="1" dirty="0" smtClean="0"/>
              <a:t>).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/>
              <a:t>Побитовые </a:t>
            </a:r>
            <a:r>
              <a:rPr lang="ru-RU" sz="1600" b="1" dirty="0" smtClean="0"/>
              <a:t>операции применяются </a:t>
            </a:r>
            <a:r>
              <a:rPr lang="ru-RU" sz="1600" b="1" dirty="0"/>
              <a:t>к каждой паре битов, которые стоят в одинаковых позициях в двух битовых последовательностях.</a:t>
            </a:r>
            <a:endParaRPr lang="ru-RU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43200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Побитовое ИЛИ (</a:t>
            </a: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OR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)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347776"/>
            <a:ext cx="85963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Оператор </a:t>
            </a:r>
            <a:r>
              <a:rPr lang="ru-RU" sz="1600" b="1" dirty="0"/>
              <a:t>обозначается символом |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Выставляет значение в 1, если установлен соответствующий бит в первой или во второй последовательности, или вместе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00000000 00000000 00000000 01111011 (123)</a:t>
            </a:r>
          </a:p>
          <a:p>
            <a:pPr algn="just"/>
            <a:r>
              <a:rPr lang="ru-RU" sz="1600" b="1" dirty="0"/>
              <a:t>|</a:t>
            </a:r>
          </a:p>
          <a:p>
            <a:pPr algn="just"/>
            <a:r>
              <a:rPr lang="ru-RU" sz="1600" b="1" dirty="0"/>
              <a:t>00000000 00000000 00000001 11001000 (456)</a:t>
            </a:r>
          </a:p>
          <a:p>
            <a:pPr algn="just"/>
            <a:r>
              <a:rPr lang="ru-RU" sz="1600" b="1" dirty="0"/>
              <a:t>=</a:t>
            </a:r>
          </a:p>
          <a:p>
            <a:pPr algn="just"/>
            <a:r>
              <a:rPr lang="ru-RU" sz="1600" b="1" dirty="0"/>
              <a:t>00000000 00000000 00000001 11111011 (507)</a:t>
            </a:r>
          </a:p>
        </p:txBody>
      </p:sp>
    </p:spTree>
    <p:extLst>
      <p:ext uri="{BB962C8B-B14F-4D97-AF65-F5344CB8AC3E}">
        <p14:creationId xmlns:p14="http://schemas.microsoft.com/office/powerpoint/2010/main" val="427423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Побитовое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 (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AND)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347776"/>
            <a:ext cx="85963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Обозначается символом &amp;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Выставляет значение в 1, если установлены соответствующие биты в первой и второй последовательности одновременно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00000000 00000000 00000000 01111011 (123)</a:t>
            </a:r>
          </a:p>
          <a:p>
            <a:pPr algn="just"/>
            <a:r>
              <a:rPr lang="ru-RU" sz="1600" b="1" dirty="0"/>
              <a:t>&amp;</a:t>
            </a:r>
          </a:p>
          <a:p>
            <a:pPr algn="just"/>
            <a:r>
              <a:rPr lang="ru-RU" sz="1600" b="1" dirty="0"/>
              <a:t>00000000 00000000 00000001 11001000 (456)</a:t>
            </a:r>
          </a:p>
          <a:p>
            <a:pPr algn="just"/>
            <a:r>
              <a:rPr lang="ru-RU" sz="1600" b="1" dirty="0"/>
              <a:t>=</a:t>
            </a:r>
          </a:p>
          <a:p>
            <a:pPr algn="just"/>
            <a:r>
              <a:rPr lang="ru-RU" sz="1600" b="1" dirty="0"/>
              <a:t>00000000 00000000 00000000 01001000 (57)</a:t>
            </a:r>
          </a:p>
        </p:txBody>
      </p:sp>
    </p:spTree>
    <p:extLst>
      <p:ext uri="{BB962C8B-B14F-4D97-AF65-F5344CB8AC3E}">
        <p14:creationId xmlns:p14="http://schemas.microsoft.com/office/powerpoint/2010/main" val="337277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Виды логических высказываний.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Sansation" pitchFamily="2" charset="0"/>
              </a:rPr>
              <a:t>3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6868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Логические высказывания принято подразделять на два вида: </a:t>
            </a:r>
            <a:r>
              <a:rPr lang="ru-RU" sz="1600" b="1" dirty="0" smtClean="0">
                <a:solidFill>
                  <a:srgbClr val="C00000"/>
                </a:solidFill>
              </a:rPr>
              <a:t>составные логические высказывания</a:t>
            </a:r>
            <a:r>
              <a:rPr lang="ru-RU" sz="1600" b="1" dirty="0" smtClean="0"/>
              <a:t> и </a:t>
            </a:r>
            <a:r>
              <a:rPr lang="ru-RU" sz="1600" b="1" dirty="0" smtClean="0">
                <a:solidFill>
                  <a:srgbClr val="C00000"/>
                </a:solidFill>
              </a:rPr>
              <a:t>элементарные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Составное логическое высказывание</a:t>
            </a:r>
            <a:r>
              <a:rPr lang="ru-RU" sz="1600" b="1" dirty="0" smtClean="0"/>
              <a:t> — это высказывание, образованное из других высказываний с помощью </a:t>
            </a:r>
            <a:r>
              <a:rPr lang="ru-RU" sz="1600" b="1" dirty="0" smtClean="0">
                <a:solidFill>
                  <a:srgbClr val="C00000"/>
                </a:solidFill>
              </a:rPr>
              <a:t>логических связок</a:t>
            </a:r>
            <a:r>
              <a:rPr lang="ru-RU" sz="1600" b="1" dirty="0" smtClean="0"/>
              <a:t>. Логическая связка — это любая логическая операция над высказыванием. Например, «не», «и», «или», «если… , то», «тогда и только тогда».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Элементарные логические высказывания</a:t>
            </a:r>
            <a:r>
              <a:rPr lang="ru-RU" sz="1600" b="1" dirty="0" smtClean="0"/>
              <a:t> — это высказывания не относящиеся к составным.</a:t>
            </a:r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Примеры: </a:t>
            </a:r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«Петров </a:t>
            </a:r>
            <a:r>
              <a:rPr lang="en-US" sz="1600" b="1" dirty="0" smtClean="0"/>
              <a:t>-</a:t>
            </a:r>
            <a:r>
              <a:rPr lang="ru-RU" sz="1600" b="1" dirty="0" smtClean="0"/>
              <a:t> врач», «Петров </a:t>
            </a:r>
            <a:r>
              <a:rPr lang="en-US" sz="1600" b="1" dirty="0" smtClean="0"/>
              <a:t>-</a:t>
            </a:r>
            <a:r>
              <a:rPr lang="ru-RU" sz="1600" b="1" dirty="0" smtClean="0"/>
              <a:t> шахматист» — элементарные логические высказывания.</a:t>
            </a:r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«Петров </a:t>
            </a:r>
            <a:r>
              <a:rPr lang="en-US" sz="1600" b="1" dirty="0" smtClean="0"/>
              <a:t>-</a:t>
            </a:r>
            <a:r>
              <a:rPr lang="ru-RU" sz="1600" b="1" dirty="0" smtClean="0"/>
              <a:t> врач и шахматист» — </a:t>
            </a:r>
            <a:r>
              <a:rPr lang="ru-RU" sz="1600" b="1" dirty="0" smtClean="0">
                <a:solidFill>
                  <a:srgbClr val="C00000"/>
                </a:solidFill>
              </a:rPr>
              <a:t>составное логическое высказывание</a:t>
            </a:r>
            <a:r>
              <a:rPr lang="ru-RU" sz="1600" b="1" dirty="0" smtClean="0"/>
              <a:t>, состоящие из двух элементарных высказываний, связанных между собой при помощи связки «и».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ИСКЛЮЧАЮЩЕЕ ИЛИ (</a:t>
            </a: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XOR)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347776"/>
            <a:ext cx="859636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Обозначается символом ^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Выставляет значение в 1, если установлен соответствующий бит или в первой или во второй во второй последовательности, но не одновременно.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Если используется более двух последовательностей, то в результате будет единица тогда, когда общее количество единиц соответствующей позиции нечетное.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00000000 00000000 00000000 01111011 (123)</a:t>
            </a:r>
          </a:p>
          <a:p>
            <a:pPr algn="just"/>
            <a:r>
              <a:rPr lang="ru-RU" sz="1600" b="1" dirty="0"/>
              <a:t>^</a:t>
            </a:r>
          </a:p>
          <a:p>
            <a:pPr algn="just"/>
            <a:r>
              <a:rPr lang="ru-RU" sz="1600" b="1" dirty="0"/>
              <a:t>00000000 00000000 00000001 11001000 (456)</a:t>
            </a:r>
          </a:p>
          <a:p>
            <a:pPr algn="just"/>
            <a:r>
              <a:rPr lang="ru-RU" sz="1600" b="1" dirty="0"/>
              <a:t>=</a:t>
            </a:r>
          </a:p>
          <a:p>
            <a:pPr algn="just"/>
            <a:r>
              <a:rPr lang="ru-RU" sz="1600" b="1" dirty="0"/>
              <a:t>00000000 00000000 00000001 10110011 (435)</a:t>
            </a:r>
          </a:p>
        </p:txBody>
      </p:sp>
    </p:spTree>
    <p:extLst>
      <p:ext uri="{BB962C8B-B14F-4D97-AF65-F5344CB8AC3E}">
        <p14:creationId xmlns:p14="http://schemas.microsoft.com/office/powerpoint/2010/main" val="239902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ПОБИТОВОЕ ОТРИЦАНИЕ (</a:t>
            </a: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NOT)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347776"/>
            <a:ext cx="85963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Обозначается символом ~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Унарный оператор, т.е. применяется к одной последовательности. Превращает каждый бит в противоположный.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~</a:t>
            </a:r>
          </a:p>
          <a:p>
            <a:pPr algn="just"/>
            <a:r>
              <a:rPr lang="ru-RU" sz="1600" b="1" dirty="0"/>
              <a:t>00000000 00000000 00000000 01111011 (123)</a:t>
            </a:r>
          </a:p>
          <a:p>
            <a:pPr algn="just"/>
            <a:r>
              <a:rPr lang="ru-RU" sz="1600" b="1" dirty="0"/>
              <a:t>=</a:t>
            </a:r>
          </a:p>
          <a:p>
            <a:pPr algn="just"/>
            <a:r>
              <a:rPr lang="ru-RU" sz="1600" b="1" dirty="0"/>
              <a:t>11111111 11111111 11111111 10000100 (-124)</a:t>
            </a:r>
          </a:p>
        </p:txBody>
      </p:sp>
    </p:spTree>
    <p:extLst>
      <p:ext uri="{BB962C8B-B14F-4D97-AF65-F5344CB8AC3E}">
        <p14:creationId xmlns:p14="http://schemas.microsoft.com/office/powerpoint/2010/main" val="319933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Знаковый оператор сдвига влево &lt;&lt;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347776"/>
            <a:ext cx="85963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Все биты смещаются влево. Число справа дополняется нулем. Операция используется для быстрого умножения на 2.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Если </a:t>
            </a:r>
            <a:r>
              <a:rPr lang="ru-RU" sz="1600" b="1" dirty="0"/>
              <a:t>оператор применяется к числу, умножение на 2 которого будет больше максимального значения int (2147483647), то в результате будет отрицательное число.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Это </a:t>
            </a:r>
            <a:r>
              <a:rPr lang="ru-RU" sz="1600" b="1" dirty="0"/>
              <a:t>происходит потому, что </a:t>
            </a:r>
            <a:r>
              <a:rPr lang="ru-RU" sz="1600" b="1" dirty="0" smtClean="0"/>
              <a:t>крайний </a:t>
            </a:r>
            <a:r>
              <a:rPr lang="ru-RU" sz="1600" b="1" dirty="0"/>
              <a:t>левый бит, который отвечает за знак числа, выставляется в единицу, что соответствует отрицательным числам.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11111111 11111111 11111111 10000101 (-123)</a:t>
            </a:r>
          </a:p>
          <a:p>
            <a:pPr algn="just"/>
            <a:r>
              <a:rPr lang="ru-RU" sz="1600" b="1" dirty="0"/>
              <a:t>&lt;&lt;</a:t>
            </a:r>
          </a:p>
          <a:p>
            <a:pPr algn="just"/>
            <a:r>
              <a:rPr lang="ru-RU" sz="1600" b="1" dirty="0"/>
              <a:t>11111111 11111111 11111111 00001010 (-246)</a:t>
            </a:r>
          </a:p>
        </p:txBody>
      </p:sp>
    </p:spTree>
    <p:extLst>
      <p:ext uri="{BB962C8B-B14F-4D97-AF65-F5344CB8AC3E}">
        <p14:creationId xmlns:p14="http://schemas.microsoft.com/office/powerpoint/2010/main" val="53488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Знаковый оператор сдвига вправо &gt;&gt;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347776"/>
            <a:ext cx="85963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Все </a:t>
            </a:r>
            <a:r>
              <a:rPr lang="ru-RU" sz="1600" b="1" dirty="0"/>
              <a:t>биты смещаются вправо. Число слева дополняется нулем, если число положительное и единицей, если отрицательное.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Операция </a:t>
            </a:r>
            <a:r>
              <a:rPr lang="ru-RU" sz="1600" b="1" dirty="0"/>
              <a:t>используется для быстрого деления на 2. Если делится нечетное число, то остаток отбрасывается для положительных чисел и сохраняется для отрицательных.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11111111 11111111 11111111 10000101 (-123)</a:t>
            </a:r>
          </a:p>
          <a:p>
            <a:pPr algn="just"/>
            <a:r>
              <a:rPr lang="ru-RU" sz="1600" b="1" dirty="0"/>
              <a:t>&gt;&gt;</a:t>
            </a:r>
          </a:p>
          <a:p>
            <a:pPr algn="just"/>
            <a:r>
              <a:rPr lang="ru-RU" sz="1600" b="1" dirty="0"/>
              <a:t>11111111 11111111 11111111 11000010 (-62)</a:t>
            </a:r>
          </a:p>
        </p:txBody>
      </p:sp>
    </p:spTree>
    <p:extLst>
      <p:ext uri="{BB962C8B-B14F-4D97-AF65-F5344CB8AC3E}">
        <p14:creationId xmlns:p14="http://schemas.microsoft.com/office/powerpoint/2010/main" val="198971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Беззнаковый оператор сдвига &gt;&gt;&gt;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347776"/>
            <a:ext cx="85963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Все </a:t>
            </a:r>
            <a:r>
              <a:rPr lang="ru-RU" sz="1600" b="1" dirty="0"/>
              <a:t>биты смещаются вправо, число слева дополняется нулем, даже если операция выполняется с отрицательными числами. Отсюда и название оператора — </a:t>
            </a:r>
            <a:r>
              <a:rPr lang="ru-RU" sz="1600" b="1" dirty="0">
                <a:solidFill>
                  <a:srgbClr val="C00000"/>
                </a:solidFill>
              </a:rPr>
              <a:t>беззнаковый</a:t>
            </a:r>
            <a:r>
              <a:rPr lang="ru-RU" sz="1600" b="1" dirty="0"/>
              <a:t>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В </a:t>
            </a:r>
            <a:r>
              <a:rPr lang="ru-RU" sz="1600" b="1" dirty="0"/>
              <a:t>результате применения оператора всегда получается положительное число, т.к. в Java левый бит отвечает за знак числа.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Операция </a:t>
            </a:r>
            <a:r>
              <a:rPr lang="ru-RU" sz="1600" b="1" dirty="0"/>
              <a:t>так же, как и знаковый оператор сдвига вправо, соответствует делению числа на два за исключением первого сдвига в отрицительном числе.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11111111 11111111 11111111 10000101 (-123)</a:t>
            </a:r>
          </a:p>
          <a:p>
            <a:pPr algn="just"/>
            <a:r>
              <a:rPr lang="ru-RU" sz="1600" b="1" dirty="0"/>
              <a:t>&gt;&gt;&gt;</a:t>
            </a:r>
          </a:p>
          <a:p>
            <a:pPr algn="just"/>
            <a:r>
              <a:rPr lang="ru-RU" sz="1600" b="1" dirty="0"/>
              <a:t>01111111 11111111 11111111 11000010 (2147483586)</a:t>
            </a:r>
          </a:p>
        </p:txBody>
      </p:sp>
    </p:spTree>
    <p:extLst>
      <p:ext uri="{BB962C8B-B14F-4D97-AF65-F5344CB8AC3E}">
        <p14:creationId xmlns:p14="http://schemas.microsoft.com/office/powerpoint/2010/main" val="391497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Практика</a:t>
            </a: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: количество сдвигов превышает количество разрядов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347776"/>
            <a:ext cx="859636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При использовании битовых сдвигов важно помнить, что когда количество сдвигов достигает количества разрядов, следующий сдвиг вернет значение в исходное положение. Например, сдвиг влево: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0 -  00000000000000000000000001111011 (123)</a:t>
            </a:r>
          </a:p>
          <a:p>
            <a:pPr algn="just"/>
            <a:r>
              <a:rPr lang="ru-RU" sz="1600" b="1" dirty="0"/>
              <a:t>1 -  00000000000000000000000011110110 (246)</a:t>
            </a:r>
          </a:p>
          <a:p>
            <a:pPr algn="just"/>
            <a:r>
              <a:rPr lang="ru-RU" sz="1600" b="1" dirty="0"/>
              <a:t>...</a:t>
            </a:r>
          </a:p>
          <a:p>
            <a:pPr algn="just"/>
            <a:r>
              <a:rPr lang="ru-RU" sz="1600" b="1" dirty="0"/>
              <a:t>30 - 11000000000000000000000000000000 (-1073741824)</a:t>
            </a:r>
          </a:p>
          <a:p>
            <a:pPr algn="just"/>
            <a:r>
              <a:rPr lang="ru-RU" sz="1600" b="1" dirty="0"/>
              <a:t>31 - 10000000000000000000000000000000 (-2147483648)</a:t>
            </a:r>
          </a:p>
          <a:p>
            <a:pPr algn="just"/>
            <a:r>
              <a:rPr lang="ru-RU" sz="1600" b="1" dirty="0"/>
              <a:t>32 - 00000000000000000000000001111011 (123)</a:t>
            </a:r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Так же имеет смысл заметить, что после 31-го сдвига нет позиции, где все нули.</a:t>
            </a:r>
          </a:p>
        </p:txBody>
      </p:sp>
    </p:spTree>
    <p:extLst>
      <p:ext uri="{BB962C8B-B14F-4D97-AF65-F5344CB8AC3E}">
        <p14:creationId xmlns:p14="http://schemas.microsoft.com/office/powerpoint/2010/main" val="371714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Практика</a:t>
            </a: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: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приведение </a:t>
            </a: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чисел к соответствующему типу данных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347776"/>
            <a:ext cx="8596360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При использовании побитовых операций с типами данных </a:t>
            </a:r>
            <a:r>
              <a:rPr lang="en-US" sz="1600" b="1" dirty="0"/>
              <a:t>byte/short, </a:t>
            </a:r>
            <a:r>
              <a:rPr lang="ru-RU" sz="1600" b="1" dirty="0"/>
              <a:t>числа сначала приводятся к типу </a:t>
            </a:r>
            <a:r>
              <a:rPr lang="en-US" sz="1600" b="1" dirty="0"/>
              <a:t>int, </a:t>
            </a:r>
            <a:r>
              <a:rPr lang="ru-RU" sz="1600" b="1" dirty="0"/>
              <a:t>а если одно из чисел — </a:t>
            </a:r>
            <a:r>
              <a:rPr lang="en-US" sz="1600" b="1" dirty="0"/>
              <a:t>long, </a:t>
            </a:r>
            <a:r>
              <a:rPr lang="ru-RU" sz="1600" b="1" dirty="0"/>
              <a:t>то к </a:t>
            </a:r>
            <a:r>
              <a:rPr lang="en-US" sz="1600" b="1" dirty="0"/>
              <a:t>long.</a:t>
            </a:r>
          </a:p>
          <a:p>
            <a:pPr algn="just"/>
            <a:endParaRPr lang="en-US" sz="800" b="1" dirty="0"/>
          </a:p>
          <a:p>
            <a:pPr algn="just"/>
            <a:r>
              <a:rPr lang="en-US" sz="1600" b="1" dirty="0"/>
              <a:t>int </a:t>
            </a:r>
            <a:r>
              <a:rPr lang="en-US" sz="1600" b="1" dirty="0" err="1"/>
              <a:t>i</a:t>
            </a:r>
            <a:r>
              <a:rPr lang="en-US" sz="1600" b="1" dirty="0"/>
              <a:t> = Integer.MAX_VALUE; </a:t>
            </a:r>
            <a:endParaRPr lang="ru-RU" sz="1600" b="1" dirty="0" smtClean="0"/>
          </a:p>
          <a:p>
            <a:pPr algn="just"/>
            <a:r>
              <a:rPr lang="en-US" sz="1600" b="1" dirty="0" smtClean="0"/>
              <a:t>//</a:t>
            </a:r>
            <a:r>
              <a:rPr lang="en-US" sz="1600" b="1" dirty="0"/>
              <a:t>1111111111111111111111111111111</a:t>
            </a:r>
          </a:p>
          <a:p>
            <a:r>
              <a:rPr lang="en-US" sz="1600" b="1" dirty="0"/>
              <a:t>long l = Long.MAX_VALUE; </a:t>
            </a:r>
            <a:r>
              <a:rPr lang="en-US" sz="1600" b="1" dirty="0" smtClean="0"/>
              <a:t>//</a:t>
            </a:r>
            <a:r>
              <a:rPr lang="en-US" sz="1600" b="1" dirty="0"/>
              <a:t>111111111111111111111111111111111111111111111111111111111111111</a:t>
            </a:r>
          </a:p>
          <a:p>
            <a:pPr algn="just"/>
            <a:r>
              <a:rPr lang="en-US" sz="1600" b="1" dirty="0"/>
              <a:t>long r1 = i&amp;l;</a:t>
            </a:r>
          </a:p>
          <a:p>
            <a:pPr algn="just"/>
            <a:r>
              <a:rPr lang="en-US" sz="1600" b="1" dirty="0"/>
              <a:t>long r2 = l&amp;l;</a:t>
            </a:r>
          </a:p>
          <a:p>
            <a:pPr algn="just"/>
            <a:endParaRPr lang="en-US" sz="800" b="1" dirty="0"/>
          </a:p>
          <a:p>
            <a:pPr algn="just"/>
            <a:r>
              <a:rPr lang="en-US" sz="1600" b="1" dirty="0"/>
              <a:t>//r1 - 000000000000000000000000000000001111111111111111111111111111111 (2147483647)</a:t>
            </a:r>
          </a:p>
          <a:p>
            <a:pPr algn="just"/>
            <a:r>
              <a:rPr lang="en-US" sz="1600" b="1" dirty="0"/>
              <a:t>//r2 - 111111111111111111111111111111111111111111111111111111111111111 (9223372036854775807)</a:t>
            </a:r>
          </a:p>
          <a:p>
            <a:pPr algn="just"/>
            <a:endParaRPr lang="en-US" sz="800" b="1" dirty="0"/>
          </a:p>
          <a:p>
            <a:pPr algn="just"/>
            <a:r>
              <a:rPr lang="ru-RU" sz="1600" b="1" dirty="0"/>
              <a:t>При сужении типа данных, левая часть битов просто отбрасывается, например:</a:t>
            </a:r>
          </a:p>
          <a:p>
            <a:pPr algn="just"/>
            <a:endParaRPr lang="ru-RU" sz="800" b="1" dirty="0"/>
          </a:p>
          <a:p>
            <a:pPr algn="just"/>
            <a:r>
              <a:rPr lang="en-US" sz="1600" b="1" dirty="0"/>
              <a:t>long l1 = -9223372032559808513L;</a:t>
            </a:r>
          </a:p>
          <a:p>
            <a:pPr algn="just"/>
            <a:r>
              <a:rPr lang="en-US" sz="1600" b="1" dirty="0"/>
              <a:t>int i1 = (int) l1; //2147483647</a:t>
            </a:r>
          </a:p>
          <a:p>
            <a:pPr algn="just"/>
            <a:endParaRPr lang="en-US" sz="800" b="1" dirty="0"/>
          </a:p>
          <a:p>
            <a:pPr algn="just"/>
            <a:r>
              <a:rPr lang="en-US" sz="1600" b="1" dirty="0"/>
              <a:t>l1 - 1000000000000000000000000000000011111111111111111111111111111111</a:t>
            </a:r>
          </a:p>
          <a:p>
            <a:pPr algn="just"/>
            <a:r>
              <a:rPr lang="en-US" sz="1600" b="1" dirty="0"/>
              <a:t>i</a:t>
            </a:r>
            <a:r>
              <a:rPr lang="en-US" sz="1600" b="1" dirty="0" smtClean="0"/>
              <a:t>1 </a:t>
            </a:r>
            <a:r>
              <a:rPr lang="en-US" sz="1600" b="1" dirty="0"/>
              <a:t>- 11111111111111111111111111111111</a:t>
            </a:r>
          </a:p>
        </p:txBody>
      </p:sp>
    </p:spTree>
    <p:extLst>
      <p:ext uri="{BB962C8B-B14F-4D97-AF65-F5344CB8AC3E}">
        <p14:creationId xmlns:p14="http://schemas.microsoft.com/office/powerpoint/2010/main" val="83176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Практика</a:t>
            </a: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: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использование маски</a:t>
            </a:r>
            <a:endParaRPr lang="ru-RU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347776"/>
            <a:ext cx="859636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Одним из приемов работы с битовыми данными является использование маски. </a:t>
            </a:r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 smtClean="0"/>
              <a:t>Маска </a:t>
            </a:r>
            <a:r>
              <a:rPr lang="ru-RU" sz="1600" b="1" dirty="0"/>
              <a:t>позволяет получать значения только определенных битов в последовательности. </a:t>
            </a:r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 smtClean="0"/>
              <a:t>Например</a:t>
            </a:r>
            <a:r>
              <a:rPr lang="ru-RU" sz="1600" b="1" dirty="0"/>
              <a:t>, у нас есть маска 00100100, она позволяет нам получать из последовательности только те биты, которые в ней установлены. В данном случае это 3-й и 7-й разряд. Для этого достаточно выполнить побитовое И с нашей маской и неким числом: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01010101</a:t>
            </a:r>
          </a:p>
          <a:p>
            <a:pPr algn="just"/>
            <a:r>
              <a:rPr lang="ru-RU" sz="1600" b="1" dirty="0"/>
              <a:t>&amp;</a:t>
            </a:r>
          </a:p>
          <a:p>
            <a:pPr algn="just"/>
            <a:r>
              <a:rPr lang="ru-RU" sz="1600" b="1" dirty="0"/>
              <a:t>00100100</a:t>
            </a:r>
          </a:p>
          <a:p>
            <a:pPr algn="just"/>
            <a:r>
              <a:rPr lang="ru-RU" sz="1600" b="1" dirty="0"/>
              <a:t>=</a:t>
            </a:r>
          </a:p>
          <a:p>
            <a:pPr algn="just"/>
            <a:r>
              <a:rPr lang="ru-RU" sz="1600" b="1" dirty="0"/>
              <a:t>00000100</a:t>
            </a:r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Битовая маска используется, например, при определении маски подсети в сетевой адресации.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0916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Практика</a:t>
            </a: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: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хранение в </a:t>
            </a:r>
            <a:r>
              <a:rPr lang="ru-RU" sz="1600" b="1" dirty="0" err="1" smtClean="0">
                <a:solidFill>
                  <a:schemeClr val="bg1"/>
                </a:solidFill>
                <a:latin typeface="Sansation" pitchFamily="2" charset="0"/>
              </a:rPr>
              <a:t>целочисл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. переменной нескольких значений</a:t>
            </a:r>
            <a:endParaRPr lang="ru-RU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347776"/>
            <a:ext cx="859636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При помощи битовых сдвигов можно хранить в одной целочисленной переменной несколько значений меньшей длины. </a:t>
            </a:r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 smtClean="0"/>
              <a:t>Например</a:t>
            </a:r>
            <a:r>
              <a:rPr lang="ru-RU" sz="1600" b="1" dirty="0"/>
              <a:t>, в первых нескольких битах можно хранить одно число, в следующих битах — другое. Требуется только знать, на сколько бит выполняется сдвиг и сколько бит занимает хранимое число. Для записи используется логическое ИЛИ, для получения — И.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В следующем примере в одном числе сохраняются три значения — возраст, рост, вес, а затем считываются из него. </a:t>
            </a:r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 smtClean="0"/>
              <a:t>Недостатком </a:t>
            </a:r>
            <a:r>
              <a:rPr lang="ru-RU" sz="1600" b="1" dirty="0"/>
              <a:t>такой системы является необходимость помнить, что хранимые значения не должны превышать количество бит, которые определены для них. </a:t>
            </a:r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 smtClean="0"/>
              <a:t>Например</a:t>
            </a:r>
            <a:r>
              <a:rPr lang="ru-RU" sz="1600" b="1" dirty="0"/>
              <a:t>, если в примере одно из значений будет превышать число 255, то мы получим ошибочный результат.</a:t>
            </a:r>
          </a:p>
          <a:p>
            <a:pPr algn="just"/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425026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Практика</a:t>
            </a: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: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хранение в </a:t>
            </a:r>
            <a:r>
              <a:rPr lang="ru-RU" sz="1600" b="1" dirty="0" err="1" smtClean="0">
                <a:solidFill>
                  <a:schemeClr val="bg1"/>
                </a:solidFill>
                <a:latin typeface="Sansation" pitchFamily="2" charset="0"/>
              </a:rPr>
              <a:t>целочисл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. переменной нескольких значений</a:t>
            </a:r>
            <a:endParaRPr lang="ru-RU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347776"/>
            <a:ext cx="859636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int </a:t>
            </a:r>
            <a:r>
              <a:rPr lang="ru-RU" sz="1600" b="1" dirty="0" err="1"/>
              <a:t>age</a:t>
            </a:r>
            <a:r>
              <a:rPr lang="ru-RU" sz="1600" b="1" dirty="0"/>
              <a:t>, </a:t>
            </a:r>
            <a:r>
              <a:rPr lang="ru-RU" sz="1600" b="1" dirty="0" err="1"/>
              <a:t>height</a:t>
            </a:r>
            <a:r>
              <a:rPr lang="ru-RU" sz="1600" b="1" dirty="0"/>
              <a:t>, </a:t>
            </a:r>
            <a:r>
              <a:rPr lang="ru-RU" sz="1600" b="1" dirty="0" err="1"/>
              <a:t>weight</a:t>
            </a:r>
            <a:r>
              <a:rPr lang="ru-RU" sz="1600" b="1" dirty="0"/>
              <a:t>, </a:t>
            </a:r>
            <a:r>
              <a:rPr lang="ru-RU" sz="1600" b="1" dirty="0" err="1"/>
              <a:t>combined</a:t>
            </a:r>
            <a:r>
              <a:rPr lang="ru-RU" sz="1600" b="1" dirty="0"/>
              <a:t>, </a:t>
            </a:r>
            <a:r>
              <a:rPr lang="ru-RU" sz="1600" b="1" dirty="0" err="1"/>
              <a:t>mask</a:t>
            </a:r>
            <a:r>
              <a:rPr lang="ru-RU" sz="1600" b="1" dirty="0"/>
              <a:t>;</a:t>
            </a:r>
          </a:p>
          <a:p>
            <a:pPr algn="just"/>
            <a:r>
              <a:rPr lang="ru-RU" sz="1600" b="1" dirty="0" err="1"/>
              <a:t>age</a:t>
            </a:r>
            <a:r>
              <a:rPr lang="ru-RU" sz="1600" b="1" dirty="0"/>
              <a:t> = 28; //00011100</a:t>
            </a:r>
          </a:p>
          <a:p>
            <a:pPr algn="just"/>
            <a:r>
              <a:rPr lang="ru-RU" sz="1600" b="1" dirty="0" err="1"/>
              <a:t>height</a:t>
            </a:r>
            <a:r>
              <a:rPr lang="ru-RU" sz="1600" b="1" dirty="0"/>
              <a:t> = 185; //10111001</a:t>
            </a:r>
          </a:p>
          <a:p>
            <a:pPr algn="just"/>
            <a:r>
              <a:rPr lang="ru-RU" sz="1600" b="1" dirty="0" err="1"/>
              <a:t>weight</a:t>
            </a:r>
            <a:r>
              <a:rPr lang="ru-RU" sz="1600" b="1" dirty="0"/>
              <a:t> = 80; //01010000</a:t>
            </a:r>
          </a:p>
          <a:p>
            <a:pPr algn="just"/>
            <a:r>
              <a:rPr lang="ru-RU" sz="1600" b="1" dirty="0" err="1"/>
              <a:t>combined</a:t>
            </a:r>
            <a:r>
              <a:rPr lang="ru-RU" sz="1600" b="1" dirty="0"/>
              <a:t> = (</a:t>
            </a:r>
            <a:r>
              <a:rPr lang="ru-RU" sz="1600" b="1" dirty="0" err="1"/>
              <a:t>age</a:t>
            </a:r>
            <a:r>
              <a:rPr lang="ru-RU" sz="1600" b="1" dirty="0"/>
              <a:t>) | (</a:t>
            </a:r>
            <a:r>
              <a:rPr lang="ru-RU" sz="1600" b="1" dirty="0" err="1"/>
              <a:t>height</a:t>
            </a:r>
            <a:r>
              <a:rPr lang="ru-RU" sz="1600" b="1" dirty="0"/>
              <a:t> &lt;&lt; 8) | (</a:t>
            </a:r>
            <a:r>
              <a:rPr lang="ru-RU" sz="1600" b="1" dirty="0" err="1"/>
              <a:t>weight</a:t>
            </a:r>
            <a:r>
              <a:rPr lang="ru-RU" sz="1600" b="1" dirty="0"/>
              <a:t> &lt;&lt; 16); //00000000 01010000 10111001 00011100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err="1"/>
              <a:t>mask</a:t>
            </a:r>
            <a:r>
              <a:rPr lang="ru-RU" sz="1600" b="1" dirty="0"/>
              <a:t> = 0b11111111;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System.out.printf("</a:t>
            </a:r>
            <a:r>
              <a:rPr lang="ru-RU" sz="1600" b="1" dirty="0" err="1"/>
              <a:t>Age</a:t>
            </a:r>
            <a:r>
              <a:rPr lang="ru-RU" sz="1600" b="1" dirty="0"/>
              <a:t>: %d, </a:t>
            </a:r>
            <a:r>
              <a:rPr lang="ru-RU" sz="1600" b="1" dirty="0" err="1"/>
              <a:t>height</a:t>
            </a:r>
            <a:r>
              <a:rPr lang="ru-RU" sz="1600" b="1" dirty="0"/>
              <a:t>: %d, </a:t>
            </a:r>
            <a:r>
              <a:rPr lang="ru-RU" sz="1600" b="1" dirty="0" err="1"/>
              <a:t>weight</a:t>
            </a:r>
            <a:r>
              <a:rPr lang="ru-RU" sz="1600" b="1" dirty="0"/>
              <a:t>: %d", </a:t>
            </a:r>
          </a:p>
          <a:p>
            <a:pPr algn="just"/>
            <a:r>
              <a:rPr lang="ru-RU" sz="1600" b="1" dirty="0"/>
              <a:t>        </a:t>
            </a:r>
            <a:r>
              <a:rPr lang="ru-RU" sz="1600" b="1" dirty="0" err="1"/>
              <a:t>mask</a:t>
            </a:r>
            <a:r>
              <a:rPr lang="ru-RU" sz="1600" b="1" dirty="0"/>
              <a:t> &amp; </a:t>
            </a:r>
            <a:r>
              <a:rPr lang="ru-RU" sz="1600" b="1" dirty="0" err="1"/>
              <a:t>combined</a:t>
            </a:r>
            <a:r>
              <a:rPr lang="ru-RU" sz="1600" b="1" dirty="0"/>
              <a:t>, </a:t>
            </a:r>
          </a:p>
          <a:p>
            <a:pPr algn="just"/>
            <a:r>
              <a:rPr lang="ru-RU" sz="1600" b="1" dirty="0"/>
              <a:t>        </a:t>
            </a:r>
            <a:r>
              <a:rPr lang="ru-RU" sz="1600" b="1" dirty="0" err="1"/>
              <a:t>mask</a:t>
            </a:r>
            <a:r>
              <a:rPr lang="ru-RU" sz="1600" b="1" dirty="0"/>
              <a:t> &amp; </a:t>
            </a:r>
            <a:r>
              <a:rPr lang="ru-RU" sz="1600" b="1" dirty="0" err="1"/>
              <a:t>combined</a:t>
            </a:r>
            <a:r>
              <a:rPr lang="ru-RU" sz="1600" b="1" dirty="0"/>
              <a:t> &gt;&gt;&gt; 8, </a:t>
            </a:r>
          </a:p>
          <a:p>
            <a:pPr algn="just"/>
            <a:r>
              <a:rPr lang="ru-RU" sz="1600" b="1" dirty="0"/>
              <a:t>        </a:t>
            </a:r>
            <a:r>
              <a:rPr lang="ru-RU" sz="1600" b="1" dirty="0" err="1"/>
              <a:t>mask</a:t>
            </a:r>
            <a:r>
              <a:rPr lang="ru-RU" sz="1600" b="1" dirty="0"/>
              <a:t> &amp; </a:t>
            </a:r>
            <a:r>
              <a:rPr lang="ru-RU" sz="1600" b="1" dirty="0" err="1"/>
              <a:t>combined</a:t>
            </a:r>
            <a:r>
              <a:rPr lang="ru-RU" sz="1600" b="1" dirty="0"/>
              <a:t> &gt;&gt;&gt; 16);</a:t>
            </a:r>
          </a:p>
          <a:p>
            <a:pPr algn="just"/>
            <a:r>
              <a:rPr lang="ru-RU" sz="1600" b="1" dirty="0"/>
              <a:t>//</a:t>
            </a:r>
            <a:r>
              <a:rPr lang="ru-RU" sz="1600" b="1" dirty="0" err="1"/>
              <a:t>Age</a:t>
            </a:r>
            <a:r>
              <a:rPr lang="ru-RU" sz="1600" b="1" dirty="0"/>
              <a:t>: 28, </a:t>
            </a:r>
            <a:r>
              <a:rPr lang="ru-RU" sz="1600" b="1" dirty="0" err="1"/>
              <a:t>height</a:t>
            </a:r>
            <a:r>
              <a:rPr lang="ru-RU" sz="1600" b="1" dirty="0"/>
              <a:t>: 185, </a:t>
            </a:r>
            <a:r>
              <a:rPr lang="ru-RU" sz="1600" b="1" dirty="0" err="1"/>
              <a:t>weight</a:t>
            </a:r>
            <a:r>
              <a:rPr lang="ru-RU" sz="1600" b="1" dirty="0"/>
              <a:t>: 80</a:t>
            </a:r>
          </a:p>
          <a:p>
            <a:pPr algn="just"/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64011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Логические связки.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4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8678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Чтобы обращаться к логическим высказываниям, им назначают имена.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А — "Тимур поедет летом на море ".</a:t>
            </a:r>
          </a:p>
          <a:p>
            <a:pPr algn="just"/>
            <a:r>
              <a:rPr lang="ru-RU" sz="1600" b="1" dirty="0" smtClean="0"/>
              <a:t>В — "Тимур летом отправится в горы".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Составное высказывание </a:t>
            </a:r>
            <a:r>
              <a:rPr lang="ru-RU" sz="1600" b="1" dirty="0" smtClean="0"/>
              <a:t>  — "Тимур летом побывает и на море,  и в горах"   записывается как </a:t>
            </a:r>
            <a:r>
              <a:rPr lang="ru-RU" sz="1600" b="1" dirty="0" smtClean="0">
                <a:solidFill>
                  <a:srgbClr val="C00000"/>
                </a:solidFill>
              </a:rPr>
              <a:t>А и В</a:t>
            </a:r>
            <a:r>
              <a:rPr lang="ru-RU" sz="1600" b="1" dirty="0" smtClean="0"/>
              <a:t>. 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Здесь   "и"  — логическая связка,   А,   В   — логические переменные, которые </a:t>
            </a:r>
            <a:r>
              <a:rPr lang="ru-RU" sz="1600" b="1" dirty="0" err="1" smtClean="0"/>
              <a:t>мoгут</a:t>
            </a:r>
            <a:r>
              <a:rPr lang="en-US" sz="1600" b="1" dirty="0" smtClean="0"/>
              <a:t> </a:t>
            </a:r>
            <a:r>
              <a:rPr lang="ru-RU" sz="1600" b="1" dirty="0" smtClean="0"/>
              <a:t>принимать</a:t>
            </a:r>
            <a:r>
              <a:rPr lang="en-US" sz="1600" b="1" dirty="0" smtClean="0"/>
              <a:t> </a:t>
            </a:r>
            <a:r>
              <a:rPr lang="ru-RU" sz="1600" b="1" dirty="0" smtClean="0"/>
              <a:t>только два</a:t>
            </a:r>
            <a:r>
              <a:rPr lang="en-US" sz="1600" b="1" dirty="0" smtClean="0"/>
              <a:t> </a:t>
            </a:r>
            <a:r>
              <a:rPr lang="ru-RU" sz="1600" b="1" dirty="0" smtClean="0"/>
              <a:t>значения</a:t>
            </a:r>
            <a:r>
              <a:rPr lang="en-US" sz="1600" b="1" dirty="0" smtClean="0"/>
              <a:t> </a:t>
            </a:r>
            <a:r>
              <a:rPr lang="ru-RU" sz="1600" b="1" dirty="0" smtClean="0"/>
              <a:t>—</a:t>
            </a:r>
            <a:r>
              <a:rPr lang="en-US" sz="1600" b="1" dirty="0" smtClean="0"/>
              <a:t> </a:t>
            </a:r>
            <a:r>
              <a:rPr lang="ru-RU" sz="1600" b="1" dirty="0" smtClean="0"/>
              <a:t>"истина" или "ложь",</a:t>
            </a:r>
            <a:r>
              <a:rPr lang="en-US" sz="1600" b="1" dirty="0" smtClean="0"/>
              <a:t> </a:t>
            </a:r>
            <a:r>
              <a:rPr lang="ru-RU" sz="1600" b="1" dirty="0" smtClean="0"/>
              <a:t>обозначаемые, соответственно,   "1"  и   "0".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Практика</a:t>
            </a: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: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работа с правами доступа</a:t>
            </a:r>
            <a:endParaRPr lang="ru-RU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347776"/>
            <a:ext cx="85963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Еще один </a:t>
            </a:r>
            <a:r>
              <a:rPr lang="ru-RU" sz="1600" b="1" dirty="0" err="1" smtClean="0"/>
              <a:t>ра</a:t>
            </a:r>
            <a:r>
              <a:rPr lang="en-US" sz="1600" b="1" dirty="0" smtClean="0"/>
              <a:t>c</a:t>
            </a:r>
            <a:r>
              <a:rPr lang="ru-RU" sz="1600" b="1" dirty="0" smtClean="0"/>
              <a:t>пространенный </a:t>
            </a:r>
            <a:r>
              <a:rPr lang="ru-RU" sz="1600" b="1" dirty="0"/>
              <a:t>пример применения побитовых операций — работа с правами доступа к папкам и файлам. Принцип следующий. Имеется последовательность из трех битов, где:</a:t>
            </a:r>
          </a:p>
          <a:p>
            <a:pPr algn="just"/>
            <a:r>
              <a:rPr lang="ru-RU" sz="1600" b="1" dirty="0"/>
              <a:t>001 — первый бит отвечает за права на выполнение</a:t>
            </a:r>
          </a:p>
          <a:p>
            <a:pPr algn="just"/>
            <a:r>
              <a:rPr lang="ru-RU" sz="1600" b="1" dirty="0"/>
              <a:t>010 — второй — запись</a:t>
            </a:r>
          </a:p>
          <a:p>
            <a:pPr algn="just"/>
            <a:r>
              <a:rPr lang="ru-RU" sz="1600" b="1" dirty="0"/>
              <a:t>100 — третий — чтение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Имеем следующие константы.</a:t>
            </a:r>
          </a:p>
          <a:p>
            <a:pPr algn="just"/>
            <a:r>
              <a:rPr lang="ru-RU" sz="1600" b="1" dirty="0" err="1" smtClean="0"/>
              <a:t>final</a:t>
            </a:r>
            <a:r>
              <a:rPr lang="ru-RU" sz="1600" b="1" dirty="0" smtClean="0"/>
              <a:t> </a:t>
            </a:r>
            <a:r>
              <a:rPr lang="ru-RU" sz="1600" b="1" dirty="0"/>
              <a:t>int EXECUTE = 1; //001</a:t>
            </a:r>
          </a:p>
          <a:p>
            <a:pPr algn="just"/>
            <a:r>
              <a:rPr lang="ru-RU" sz="1600" b="1" dirty="0" err="1"/>
              <a:t>final</a:t>
            </a:r>
            <a:r>
              <a:rPr lang="ru-RU" sz="1600" b="1" dirty="0"/>
              <a:t> int WRITE = 2; //010</a:t>
            </a:r>
          </a:p>
          <a:p>
            <a:pPr algn="just"/>
            <a:r>
              <a:rPr lang="ru-RU" sz="1600" b="1" dirty="0" err="1"/>
              <a:t>final</a:t>
            </a:r>
            <a:r>
              <a:rPr lang="ru-RU" sz="1600" b="1" dirty="0"/>
              <a:t> int READ = 4; //100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Допустим, нам требуется дать пользователю полный доступ к ресурсу. Для этого должен быть выставлен каждый бит:</a:t>
            </a:r>
          </a:p>
          <a:p>
            <a:pPr algn="just"/>
            <a:r>
              <a:rPr lang="ru-RU" sz="1600" b="1" dirty="0" smtClean="0"/>
              <a:t>int </a:t>
            </a:r>
            <a:r>
              <a:rPr lang="ru-RU" sz="1600" b="1" dirty="0" err="1"/>
              <a:t>usersAccess</a:t>
            </a:r>
            <a:r>
              <a:rPr lang="ru-RU" sz="1600" b="1" dirty="0"/>
              <a:t> = EXECUTE | WRITE | READ; //Получили значение 7 (111)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А теперь, допустим, что нам надо забрать у пользователя права на выполнение: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err="1"/>
              <a:t>usersAccess</a:t>
            </a:r>
            <a:r>
              <a:rPr lang="ru-RU" sz="1600" b="1" dirty="0"/>
              <a:t> = </a:t>
            </a:r>
            <a:r>
              <a:rPr lang="ru-RU" sz="1600" b="1" dirty="0" err="1"/>
              <a:t>usersAccess</a:t>
            </a:r>
            <a:r>
              <a:rPr lang="ru-RU" sz="1600" b="1" dirty="0"/>
              <a:t> ^ EXECUTE //Получили значение 6 (110)</a:t>
            </a:r>
          </a:p>
          <a:p>
            <a:pPr algn="just"/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406703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Практика</a:t>
            </a: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: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обмен переменных местами</a:t>
            </a:r>
            <a:endParaRPr lang="ru-RU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347776"/>
            <a:ext cx="85963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Исключающее ИЛИ может быть использовано для обмена двух переменных без создания временной переменной: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err="1"/>
              <a:t>void</a:t>
            </a:r>
            <a:r>
              <a:rPr lang="ru-RU" sz="1600" b="1" dirty="0"/>
              <a:t> xorSwap(int x, int y) {</a:t>
            </a:r>
          </a:p>
          <a:p>
            <a:pPr algn="just"/>
            <a:r>
              <a:rPr lang="ru-RU" sz="1600" b="1" dirty="0"/>
              <a:t> x = </a:t>
            </a:r>
            <a:r>
              <a:rPr lang="ru-RU" sz="1600" b="1" dirty="0" err="1"/>
              <a:t>x^y</a:t>
            </a:r>
            <a:r>
              <a:rPr lang="ru-RU" sz="1600" b="1" dirty="0"/>
              <a:t>;</a:t>
            </a:r>
          </a:p>
          <a:p>
            <a:pPr algn="just"/>
            <a:r>
              <a:rPr lang="ru-RU" sz="1600" b="1" dirty="0"/>
              <a:t> y = </a:t>
            </a:r>
            <a:r>
              <a:rPr lang="ru-RU" sz="1600" b="1" dirty="0" err="1"/>
              <a:t>y^x</a:t>
            </a:r>
            <a:r>
              <a:rPr lang="ru-RU" sz="1600" b="1" dirty="0"/>
              <a:t>;</a:t>
            </a:r>
          </a:p>
          <a:p>
            <a:pPr algn="just"/>
            <a:r>
              <a:rPr lang="ru-RU" sz="1600" b="1" dirty="0"/>
              <a:t> x = </a:t>
            </a:r>
            <a:r>
              <a:rPr lang="ru-RU" sz="1600" b="1" dirty="0" err="1"/>
              <a:t>x^y</a:t>
            </a:r>
            <a:r>
              <a:rPr lang="ru-RU" sz="1600" b="1" dirty="0"/>
              <a:t>;</a:t>
            </a:r>
          </a:p>
          <a:p>
            <a:pPr algn="just"/>
            <a:r>
              <a:rPr lang="ru-RU" sz="1600" b="1" dirty="0"/>
              <a:t>}</a:t>
            </a:r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Правда, в реальной жизни способ с временной переменной работает быстрее. Данный пример приведен только в познавательных целях.</a:t>
            </a:r>
          </a:p>
        </p:txBody>
      </p:sp>
    </p:spTree>
    <p:extLst>
      <p:ext uri="{BB962C8B-B14F-4D97-AF65-F5344CB8AC3E}">
        <p14:creationId xmlns:p14="http://schemas.microsoft.com/office/powerpoint/2010/main" val="16264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Практика</a:t>
            </a: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: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быстрое умножение и деление</a:t>
            </a:r>
            <a:endParaRPr lang="ru-RU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347776"/>
            <a:ext cx="85963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Операции сдвига рекомендуют использовать для быстрого умножения и деления целых чисел на числа, равные степени двойки. Например, выражение 3 &lt;&lt; 4 соответствует умножению тройки на 2 в 4-й степени.</a:t>
            </a:r>
          </a:p>
        </p:txBody>
      </p:sp>
    </p:spTree>
    <p:extLst>
      <p:ext uri="{BB962C8B-B14F-4D97-AF65-F5344CB8AC3E}">
        <p14:creationId xmlns:p14="http://schemas.microsoft.com/office/powerpoint/2010/main" val="384079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Практика</a:t>
            </a: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: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хранение списка булевых значений</a:t>
            </a:r>
            <a:endParaRPr lang="ru-RU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347776"/>
            <a:ext cx="85963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Побитовое ИЛИ может быть использовано для установки в 1 необходимых позиций битов в последовательности. Это позволяет, например, хранить список булевых значений в максимально сжатом виде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С помощью исключающего ИЛИ можно переключать заданные биты на противоположные, что позволяет манипулировать набором булевых значений.</a:t>
            </a:r>
          </a:p>
        </p:txBody>
      </p:sp>
    </p:spTree>
    <p:extLst>
      <p:ext uri="{BB962C8B-B14F-4D97-AF65-F5344CB8AC3E}">
        <p14:creationId xmlns:p14="http://schemas.microsoft.com/office/powerpoint/2010/main" val="197412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Практика</a:t>
            </a: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: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проверка – является ли число степенью двойки?</a:t>
            </a:r>
            <a:endParaRPr lang="ru-RU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347776"/>
            <a:ext cx="859636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 помощью побитовых операций можно за константное время проверить, является ли число степенью двойки:</a:t>
            </a:r>
          </a:p>
          <a:p>
            <a:pPr algn="just"/>
            <a:r>
              <a:rPr lang="ru-RU" sz="1600" b="1" dirty="0" smtClean="0"/>
              <a:t>(</a:t>
            </a:r>
            <a:r>
              <a:rPr lang="ru-RU" sz="1600" b="1" dirty="0"/>
              <a:t>x &amp; (x-1)) == 0</a:t>
            </a:r>
          </a:p>
          <a:p>
            <a:pPr algn="just"/>
            <a:r>
              <a:rPr lang="ru-RU" sz="1600" b="1" dirty="0" smtClean="0"/>
              <a:t>Данное </a:t>
            </a:r>
            <a:r>
              <a:rPr lang="ru-RU" sz="1600" b="1" dirty="0"/>
              <a:t>выражение работает для всех чисел, кроме 0, а 0 не является степенью двойки. Поэтому конечный вариант должен выглядеть так:</a:t>
            </a:r>
          </a:p>
          <a:p>
            <a:pPr algn="just"/>
            <a:r>
              <a:rPr lang="ru-RU" sz="1600" b="1" dirty="0" smtClean="0"/>
              <a:t>(</a:t>
            </a:r>
            <a:r>
              <a:rPr lang="ru-RU" sz="1600" b="1" dirty="0"/>
              <a:t>x != 0) &amp;&amp; ((x &amp; (x-1)) == 0)</a:t>
            </a:r>
          </a:p>
          <a:p>
            <a:pPr algn="just"/>
            <a:r>
              <a:rPr lang="ru-RU" sz="1600" b="1" dirty="0" smtClean="0"/>
              <a:t>Как </a:t>
            </a:r>
            <a:r>
              <a:rPr lang="ru-RU" sz="1600" b="1" dirty="0"/>
              <a:t>это работает:</a:t>
            </a:r>
          </a:p>
          <a:p>
            <a:pPr algn="just"/>
            <a:r>
              <a:rPr lang="ru-RU" sz="1600" b="1" dirty="0"/>
              <a:t>В числе 2 в степени n в единицу выставлен только (n+1)-й бит. Все остальные — нули. Например, числа 16 и 32 имеют двоичный вид, соответственно, 10000 и 100000. Т.е. нам необходимо проверить, что в числе выставлен только один бит.</a:t>
            </a:r>
          </a:p>
          <a:p>
            <a:pPr algn="just"/>
            <a:r>
              <a:rPr lang="ru-RU" sz="1600" b="1" dirty="0"/>
              <a:t>Допустим, число k — два в степени n. В числе k в единицу выставлен (n+1)-й бит. Тогда в числе k-1 в единицу будут выставлены все биты от 1 до n. Если с такими числами выполнить побитовое И, то в результате должен получиться 0. Например:</a:t>
            </a:r>
          </a:p>
          <a:p>
            <a:pPr algn="just"/>
            <a:r>
              <a:rPr lang="ru-RU" sz="1600" b="1" dirty="0" smtClean="0"/>
              <a:t>32 </a:t>
            </a:r>
            <a:r>
              <a:rPr lang="ru-RU" sz="1600" b="1" dirty="0"/>
              <a:t>&amp; 31 == 0 //</a:t>
            </a:r>
            <a:r>
              <a:rPr lang="ru-RU" sz="1600" b="1" dirty="0" err="1"/>
              <a:t>true</a:t>
            </a:r>
            <a:endParaRPr lang="ru-RU" sz="1600" b="1" dirty="0"/>
          </a:p>
          <a:p>
            <a:pPr algn="just"/>
            <a:r>
              <a:rPr lang="ru-RU" sz="1600" b="1" dirty="0" smtClean="0"/>
              <a:t>100000</a:t>
            </a:r>
            <a:endParaRPr lang="ru-RU" sz="1600" b="1" dirty="0"/>
          </a:p>
          <a:p>
            <a:pPr algn="just"/>
            <a:r>
              <a:rPr lang="ru-RU" sz="1600" b="1" dirty="0"/>
              <a:t>&amp;</a:t>
            </a:r>
          </a:p>
          <a:p>
            <a:pPr algn="just"/>
            <a:r>
              <a:rPr lang="ru-RU" sz="1600" b="1" dirty="0"/>
              <a:t>011111</a:t>
            </a:r>
          </a:p>
          <a:p>
            <a:pPr algn="just"/>
            <a:r>
              <a:rPr lang="ru-RU" sz="1600" b="1" dirty="0"/>
              <a:t>=</a:t>
            </a:r>
          </a:p>
          <a:p>
            <a:pPr algn="just"/>
            <a:r>
              <a:rPr lang="ru-RU" sz="1600" b="1" dirty="0" smtClean="0"/>
              <a:t>000000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09836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-1"/>
            <a:ext cx="9144000" cy="62341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350836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  <a:latin typeface="Sansation" pitchFamily="2" charset="0"/>
              </a:rPr>
              <a:t>See you soon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968" y="1619240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THANKS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FOR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2968" y="2234206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COMING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Логические связки.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5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8678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Операция, выражаемая словом "</a:t>
            </a:r>
            <a:r>
              <a:rPr lang="ru-RU" sz="1600" b="1" dirty="0" smtClean="0">
                <a:solidFill>
                  <a:srgbClr val="C00000"/>
                </a:solidFill>
              </a:rPr>
              <a:t>не</a:t>
            </a:r>
            <a:r>
              <a:rPr lang="ru-RU" sz="1600" b="1" dirty="0" smtClean="0"/>
              <a:t>", называется отрицанием и обозначается чертой над высказыванием (или знаком</a:t>
            </a:r>
            <a:r>
              <a:rPr lang="en-US" sz="1600" b="1" dirty="0" smtClean="0"/>
              <a:t> </a:t>
            </a:r>
            <a:r>
              <a:rPr lang="en-US" sz="1600" b="1" dirty="0" smtClean="0">
                <a:solidFill>
                  <a:srgbClr val="C00000"/>
                </a:solidFill>
              </a:rPr>
              <a:t>?</a:t>
            </a:r>
            <a:r>
              <a:rPr lang="ru-RU" sz="1600" b="1" dirty="0" smtClean="0"/>
              <a:t>).  </a:t>
            </a:r>
            <a:endParaRPr lang="en-US" sz="1600" b="1" dirty="0" smtClean="0"/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Высказывание истинно, когда A ложно, и ложно, когда A истинно.   </a:t>
            </a:r>
          </a:p>
          <a:p>
            <a:pPr algn="just"/>
            <a:r>
              <a:rPr lang="ru-RU" sz="1600" b="1" dirty="0" smtClean="0"/>
              <a:t>Пример. "Луна — спутник Земли" (А); "Луна — не спутник Земли" (</a:t>
            </a:r>
            <a:r>
              <a:rPr lang="en-US" sz="1600" b="1" dirty="0" smtClean="0"/>
              <a:t> </a:t>
            </a:r>
            <a:r>
              <a:rPr lang="en-US" sz="1600" b="1" dirty="0" smtClean="0">
                <a:solidFill>
                  <a:srgbClr val="C00000"/>
                </a:solidFill>
              </a:rPr>
              <a:t>?</a:t>
            </a:r>
            <a:r>
              <a:rPr lang="en-US" sz="1600" b="1" dirty="0" smtClean="0"/>
              <a:t> </a:t>
            </a:r>
            <a:r>
              <a:rPr lang="ru-RU" sz="1600" b="1" dirty="0" smtClean="0"/>
              <a:t>). </a:t>
            </a:r>
          </a:p>
          <a:p>
            <a:endParaRPr lang="ru-RU" sz="1600" b="1" dirty="0" smtClean="0"/>
          </a:p>
          <a:p>
            <a:pPr algn="just"/>
            <a:r>
              <a:rPr lang="ru-RU" sz="1600" b="1" dirty="0" smtClean="0"/>
              <a:t>Операция, выражаемая связкой "</a:t>
            </a:r>
            <a:r>
              <a:rPr lang="ru-RU" sz="1600" b="1" dirty="0" smtClean="0">
                <a:solidFill>
                  <a:srgbClr val="C00000"/>
                </a:solidFill>
              </a:rPr>
              <a:t>и</a:t>
            </a:r>
            <a:r>
              <a:rPr lang="ru-RU" sz="1600" b="1" dirty="0" smtClean="0"/>
              <a:t>", называется </a:t>
            </a:r>
            <a:r>
              <a:rPr lang="ru-RU" sz="1600" b="1" dirty="0" smtClean="0">
                <a:solidFill>
                  <a:srgbClr val="C00000"/>
                </a:solidFill>
              </a:rPr>
              <a:t>конъюнкцией</a:t>
            </a:r>
            <a:r>
              <a:rPr lang="ru-RU" sz="1600" b="1" dirty="0" smtClean="0"/>
              <a:t> (лат. </a:t>
            </a:r>
            <a:r>
              <a:rPr lang="ru-RU" sz="1600" b="1" dirty="0" err="1" smtClean="0"/>
              <a:t>conjunctio</a:t>
            </a:r>
            <a:r>
              <a:rPr lang="ru-RU" sz="1600" b="1" dirty="0" smtClean="0"/>
              <a:t> — соединение) или логическим умножением и обозначается точкой " • " (может также обозначаться знаками </a:t>
            </a:r>
            <a:r>
              <a:rPr lang="en-US" sz="1600" b="1" dirty="0" smtClean="0"/>
              <a:t> </a:t>
            </a:r>
            <a:r>
              <a:rPr lang="en-US" sz="1600" b="1" dirty="0" smtClean="0">
                <a:solidFill>
                  <a:srgbClr val="C00000"/>
                </a:solidFill>
              </a:rPr>
              <a:t>?</a:t>
            </a:r>
            <a:r>
              <a:rPr lang="en-US" sz="1600" b="1" dirty="0" smtClean="0"/>
              <a:t> </a:t>
            </a:r>
            <a:r>
              <a:rPr lang="ru-RU" sz="1600" b="1" dirty="0" smtClean="0"/>
              <a:t>или &amp;). Высказывание А•В истинно тогда и только тогда, когда оба высказывания А и В истинны. Например, высказывание   "10 делится на 2 и 5 больше 3"   истинно, а высказывания     "10 делится на 2 и 5 не больше 3",     "10 не делится на 2 и 5 больше 3",     "10 не делится на 2 и 5 не больше 3"     —   ложны.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Логические связки.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8678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Операция, выражаемая связкой "</a:t>
            </a:r>
            <a:r>
              <a:rPr lang="ru-RU" sz="1600" b="1" dirty="0" smtClean="0">
                <a:solidFill>
                  <a:srgbClr val="C00000"/>
                </a:solidFill>
              </a:rPr>
              <a:t>или</a:t>
            </a:r>
            <a:r>
              <a:rPr lang="ru-RU" sz="1600" b="1" dirty="0" smtClean="0"/>
              <a:t>" (в неисключающем смысле этого слова), называется </a:t>
            </a:r>
            <a:r>
              <a:rPr lang="ru-RU" sz="1600" b="1" dirty="0" smtClean="0">
                <a:solidFill>
                  <a:srgbClr val="C00000"/>
                </a:solidFill>
              </a:rPr>
              <a:t>дизъюнкцией</a:t>
            </a:r>
            <a:r>
              <a:rPr lang="ru-RU" sz="1600" b="1" dirty="0" smtClean="0"/>
              <a:t> (лат. disjunctio — разделение) или логическим сложением и обозначается знаком </a:t>
            </a:r>
            <a:r>
              <a:rPr lang="en-US" sz="1600" b="1" dirty="0" smtClean="0">
                <a:solidFill>
                  <a:srgbClr val="C00000"/>
                </a:solidFill>
              </a:rPr>
              <a:t>?</a:t>
            </a:r>
            <a:r>
              <a:rPr lang="ru-RU" sz="1600" b="1" dirty="0" smtClean="0"/>
              <a:t> (или плюсом). Высказывание А </a:t>
            </a:r>
            <a:r>
              <a:rPr lang="en-US" sz="1600" b="1" dirty="0" smtClean="0"/>
              <a:t>+</a:t>
            </a:r>
            <a:r>
              <a:rPr lang="ru-RU" sz="1600" b="1" dirty="0" smtClean="0"/>
              <a:t> В ложно тогда и только тогда, когда оба высказывания А и В ложны.  </a:t>
            </a:r>
            <a:endParaRPr lang="en-US" sz="1600" b="1" dirty="0" smtClean="0"/>
          </a:p>
          <a:p>
            <a:pPr algn="just"/>
            <a:r>
              <a:rPr lang="ru-RU" sz="1600" b="1" dirty="0" smtClean="0"/>
              <a:t>Например, высказывание   "10 не делится на 2 или 5 не больше 3"   ложно,     а высказывания "10 делится на 2 или 5 больше 3",   "10 делится на 2 или 5 не больше 3",   "10 не делится на 2 или 5 больше 3"     —   истинны. </a:t>
            </a:r>
          </a:p>
          <a:p>
            <a:endParaRPr lang="en-US" sz="1600" b="1" dirty="0" smtClean="0"/>
          </a:p>
          <a:p>
            <a:pPr algn="just"/>
            <a:r>
              <a:rPr lang="ru-RU" sz="1600" b="1" dirty="0" smtClean="0"/>
              <a:t>Операция, выражаемая связками   "</a:t>
            </a:r>
            <a:r>
              <a:rPr lang="ru-RU" sz="1600" b="1" dirty="0" smtClean="0">
                <a:solidFill>
                  <a:srgbClr val="C00000"/>
                </a:solidFill>
              </a:rPr>
              <a:t>если ..., то</a:t>
            </a:r>
            <a:r>
              <a:rPr lang="ru-RU" sz="1600" b="1" dirty="0" smtClean="0"/>
              <a:t>",  "</a:t>
            </a:r>
            <a:r>
              <a:rPr lang="ru-RU" sz="1600" b="1" dirty="0" smtClean="0">
                <a:solidFill>
                  <a:srgbClr val="C00000"/>
                </a:solidFill>
              </a:rPr>
              <a:t>из ... следует</a:t>
            </a:r>
            <a:r>
              <a:rPr lang="ru-RU" sz="1600" b="1" dirty="0" smtClean="0"/>
              <a:t>",  "</a:t>
            </a:r>
            <a:r>
              <a:rPr lang="ru-RU" sz="1600" b="1" dirty="0" smtClean="0">
                <a:solidFill>
                  <a:srgbClr val="C00000"/>
                </a:solidFill>
              </a:rPr>
              <a:t>... влечет ...</a:t>
            </a:r>
            <a:r>
              <a:rPr lang="ru-RU" sz="1600" b="1" dirty="0" smtClean="0"/>
              <a:t>",  называется </a:t>
            </a:r>
            <a:r>
              <a:rPr lang="ru-RU" sz="1600" b="1" dirty="0" smtClean="0">
                <a:solidFill>
                  <a:srgbClr val="C00000"/>
                </a:solidFill>
              </a:rPr>
              <a:t>импликацией</a:t>
            </a:r>
            <a:r>
              <a:rPr lang="ru-RU" sz="1600" b="1" dirty="0" smtClean="0"/>
              <a:t> (лат. implico — тесно связаны) и обозначается знаком</a:t>
            </a:r>
            <a:r>
              <a:rPr lang="en-US" sz="1600" b="1" dirty="0" smtClean="0"/>
              <a:t> </a:t>
            </a:r>
            <a:r>
              <a:rPr lang="ru-RU" sz="1600" b="1" dirty="0" smtClean="0">
                <a:sym typeface="Wingdings 3"/>
              </a:rPr>
              <a:t></a:t>
            </a:r>
            <a:r>
              <a:rPr lang="ru-RU" sz="1600" b="1" dirty="0" smtClean="0"/>
              <a:t>. Высказывание </a:t>
            </a:r>
            <a:r>
              <a:rPr lang="en-US" sz="1600" b="1" dirty="0" smtClean="0"/>
              <a:t>A</a:t>
            </a:r>
            <a:r>
              <a:rPr lang="ru-RU" sz="1600" b="1" dirty="0" smtClean="0">
                <a:sym typeface="Wingdings 3"/>
              </a:rPr>
              <a:t></a:t>
            </a:r>
            <a:r>
              <a:rPr lang="en-US" sz="1600" b="1" dirty="0" smtClean="0"/>
              <a:t>B</a:t>
            </a:r>
            <a:r>
              <a:rPr lang="ru-RU" sz="1600" b="1" dirty="0" smtClean="0"/>
              <a:t>  ложно тогда и только тогда, когда  А  истинно,  а  В  ложно. 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В обычной речи связка   "если ..., то" описывает </a:t>
            </a:r>
            <a:r>
              <a:rPr lang="ru-RU" sz="1600" b="1" dirty="0" smtClean="0">
                <a:solidFill>
                  <a:srgbClr val="C00000"/>
                </a:solidFill>
              </a:rPr>
              <a:t>причинно-следственную связь </a:t>
            </a:r>
            <a:r>
              <a:rPr lang="ru-RU" sz="1600" b="1" dirty="0" smtClean="0"/>
              <a:t>между высказываниями. Но в логических операциях </a:t>
            </a:r>
            <a:r>
              <a:rPr lang="ru-RU" sz="1600" b="1" dirty="0" smtClean="0">
                <a:solidFill>
                  <a:srgbClr val="C00000"/>
                </a:solidFill>
              </a:rPr>
              <a:t>смысл высказываний не учитывается</a:t>
            </a:r>
            <a:r>
              <a:rPr lang="ru-RU" sz="1600" b="1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Логические связки.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7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8445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Операция, выражаемая связками "</a:t>
            </a:r>
            <a:r>
              <a:rPr lang="ru-RU" sz="1600" b="1" dirty="0" smtClean="0">
                <a:solidFill>
                  <a:srgbClr val="C00000"/>
                </a:solidFill>
              </a:rPr>
              <a:t>тогда и только тогда</a:t>
            </a:r>
            <a:r>
              <a:rPr lang="ru-RU" sz="1600" b="1" dirty="0" smtClean="0"/>
              <a:t>", "</a:t>
            </a:r>
            <a:r>
              <a:rPr lang="ru-RU" sz="1600" b="1" dirty="0" smtClean="0">
                <a:solidFill>
                  <a:srgbClr val="C00000"/>
                </a:solidFill>
              </a:rPr>
              <a:t>необходимо и достаточно</a:t>
            </a:r>
            <a:r>
              <a:rPr lang="ru-RU" sz="1600" b="1" dirty="0" smtClean="0"/>
              <a:t>", "</a:t>
            </a:r>
            <a:r>
              <a:rPr lang="ru-RU" sz="1600" b="1" dirty="0" smtClean="0">
                <a:solidFill>
                  <a:srgbClr val="C00000"/>
                </a:solidFill>
              </a:rPr>
              <a:t>... равносильно ...</a:t>
            </a:r>
            <a:r>
              <a:rPr lang="ru-RU" sz="1600" b="1" dirty="0" smtClean="0"/>
              <a:t>", называется </a:t>
            </a:r>
            <a:r>
              <a:rPr lang="ru-RU" sz="1600" b="1" dirty="0" err="1" smtClean="0">
                <a:solidFill>
                  <a:srgbClr val="C00000"/>
                </a:solidFill>
              </a:rPr>
              <a:t>эквиваленцией</a:t>
            </a:r>
            <a:r>
              <a:rPr lang="ru-RU" sz="1600" b="1" dirty="0" smtClean="0"/>
              <a:t> или </a:t>
            </a:r>
            <a:r>
              <a:rPr lang="ru-RU" sz="1600" b="1" dirty="0" smtClean="0">
                <a:solidFill>
                  <a:srgbClr val="C00000"/>
                </a:solidFill>
              </a:rPr>
              <a:t>двойной импликацией</a:t>
            </a:r>
            <a:r>
              <a:rPr lang="ru-RU" sz="1600" b="1" dirty="0" smtClean="0"/>
              <a:t> и обозначается знаком  </a:t>
            </a:r>
            <a:r>
              <a:rPr lang="ru-RU" sz="1600" b="1" dirty="0" smtClean="0">
                <a:sym typeface="Wingdings 3"/>
              </a:rPr>
              <a:t></a:t>
            </a:r>
            <a:r>
              <a:rPr lang="en-US" sz="1600" b="1" dirty="0" smtClean="0">
                <a:sym typeface="Wingdings 3"/>
              </a:rPr>
              <a:t> </a:t>
            </a:r>
            <a:r>
              <a:rPr lang="ru-RU" sz="1600" b="1" dirty="0" smtClean="0"/>
              <a:t>  или  ~.   Высказывание истинно тогда и только тогда, когда значения А и В совпадают.       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Например, высказывания     "24 делится на 6 тогда и только тогда, когда 24 делится на 3",    "23 делится на 6 тогда и только тогда, когда 23 делится на 3"   истинны,   а высказывания   "24 делится на 6 тогда и только тогда, когда 24 делится на 5",   "21 делится на 6 тогда и только тогда, когда 21 делится на 3"   ложны. </a:t>
            </a:r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Высказывания А и В, образующие составное высказывание </a:t>
            </a:r>
            <a:r>
              <a:rPr lang="en-US" sz="1600" b="1" dirty="0" smtClean="0"/>
              <a:t>A</a:t>
            </a:r>
            <a:r>
              <a:rPr lang="ru-RU" sz="1600" b="1" dirty="0" smtClean="0">
                <a:sym typeface="Wingdings 3"/>
              </a:rPr>
              <a:t></a:t>
            </a:r>
            <a:r>
              <a:rPr lang="en-US" sz="1600" b="1" dirty="0" smtClean="0">
                <a:sym typeface="Wingdings 3"/>
              </a:rPr>
              <a:t> </a:t>
            </a:r>
            <a:r>
              <a:rPr lang="en-US" sz="1600" b="1" dirty="0" smtClean="0"/>
              <a:t>B</a:t>
            </a:r>
            <a:r>
              <a:rPr lang="ru-RU" sz="1600" b="1" dirty="0" smtClean="0"/>
              <a:t>, могут быть совершенно не связаны по содержанию, например:     "три больше двух" (А),     "пингвины живут в Антарктиде" (В). </a:t>
            </a:r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 smtClean="0"/>
              <a:t>Отрицаниями этих высказываний являются высказывания   "три не больше двух" (¬</a:t>
            </a:r>
            <a:r>
              <a:rPr lang="en-US" sz="1600" b="1" dirty="0" smtClean="0"/>
              <a:t>A</a:t>
            </a:r>
            <a:r>
              <a:rPr lang="ru-RU" sz="1600" b="1" dirty="0" smtClean="0"/>
              <a:t>),   "пингвины не живут в Антарктиде" (¬</a:t>
            </a:r>
            <a:r>
              <a:rPr lang="en-US" sz="1600" b="1" dirty="0" smtClean="0"/>
              <a:t>B</a:t>
            </a:r>
            <a:r>
              <a:rPr lang="ru-RU" sz="1600" b="1" dirty="0" smtClean="0"/>
              <a:t>).   </a:t>
            </a:r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 smtClean="0"/>
              <a:t>Образованные из высказываний А и В составные высказывания </a:t>
            </a:r>
            <a:r>
              <a:rPr lang="en-US" sz="1600" b="1" dirty="0" smtClean="0"/>
              <a:t> </a:t>
            </a:r>
            <a:r>
              <a:rPr lang="ru-RU" sz="1600" b="1" dirty="0" smtClean="0"/>
              <a:t>A</a:t>
            </a:r>
            <a:r>
              <a:rPr lang="ru-RU" sz="1600" b="1" dirty="0" smtClean="0">
                <a:sym typeface="Wingdings 3"/>
              </a:rPr>
              <a:t></a:t>
            </a:r>
            <a:r>
              <a:rPr lang="en-US" sz="1600" b="1" dirty="0" smtClean="0">
                <a:sym typeface="Wingdings 3"/>
              </a:rPr>
              <a:t> </a:t>
            </a:r>
            <a:r>
              <a:rPr lang="ru-RU" sz="1600" b="1" dirty="0" smtClean="0"/>
              <a:t>B     и    ¬A</a:t>
            </a:r>
            <a:r>
              <a:rPr lang="ru-RU" sz="1600" b="1" dirty="0" smtClean="0">
                <a:sym typeface="Wingdings 3"/>
              </a:rPr>
              <a:t></a:t>
            </a:r>
            <a:r>
              <a:rPr lang="en-US" sz="1600" b="1" dirty="0" smtClean="0">
                <a:sym typeface="Wingdings 3"/>
              </a:rPr>
              <a:t> </a:t>
            </a:r>
            <a:r>
              <a:rPr lang="ru-RU" sz="1600" b="1" dirty="0" smtClean="0"/>
              <a:t>¬B    истинны, а высказывания   A</a:t>
            </a:r>
            <a:r>
              <a:rPr lang="ru-RU" sz="1600" b="1" dirty="0" smtClean="0">
                <a:sym typeface="Wingdings 3"/>
              </a:rPr>
              <a:t></a:t>
            </a:r>
            <a:r>
              <a:rPr lang="en-US" sz="1600" b="1" dirty="0" smtClean="0">
                <a:sym typeface="Wingdings 3"/>
              </a:rPr>
              <a:t> </a:t>
            </a:r>
            <a:r>
              <a:rPr lang="ru-RU" sz="1600" b="1" dirty="0" smtClean="0"/>
              <a:t>¬B   и     ¬A</a:t>
            </a:r>
            <a:r>
              <a:rPr lang="ru-RU" sz="1600" b="1" dirty="0" smtClean="0">
                <a:sym typeface="Wingdings 3"/>
              </a:rPr>
              <a:t></a:t>
            </a:r>
            <a:r>
              <a:rPr lang="en-US" sz="1600" b="1" dirty="0" smtClean="0">
                <a:sym typeface="Wingdings 3"/>
              </a:rPr>
              <a:t> </a:t>
            </a:r>
            <a:r>
              <a:rPr lang="ru-RU" sz="1600" b="1" dirty="0" smtClean="0"/>
              <a:t>B — ложны.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5831</TotalTime>
  <Words>4779</Words>
  <Application>Microsoft Office PowerPoint</Application>
  <PresentationFormat>Экран (4:3)</PresentationFormat>
  <Paragraphs>875</Paragraphs>
  <Slides>66</Slides>
  <Notes>66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68" baseType="lpstr">
      <vt:lpstr>Office Theme</vt:lpstr>
      <vt:lpstr>Visio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Сергей Чесноков</dc:creator>
  <cp:lastModifiedBy>Сергей</cp:lastModifiedBy>
  <cp:revision>700</cp:revision>
  <dcterms:created xsi:type="dcterms:W3CDTF">2011-02-07T16:44:09Z</dcterms:created>
  <dcterms:modified xsi:type="dcterms:W3CDTF">2015-09-10T12:05:07Z</dcterms:modified>
</cp:coreProperties>
</file>